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Aileron" panose="020B0604020202020204" charset="0"/>
      <p:regular r:id="rId13"/>
    </p:embeddedFont>
    <p:embeddedFont>
      <p:font typeface="Aileron Heavy" panose="020B0604020202020204" charset="0"/>
      <p:regular r:id="rId14"/>
    </p:embeddedFont>
    <p:embeddedFont>
      <p:font typeface="Arial Bold" panose="020B0604020202020204" charset="0"/>
      <p:regular r:id="rId15"/>
    </p:embeddedFont>
    <p:embeddedFont>
      <p:font typeface="Canva Sans" panose="020B0604020202020204" charset="0"/>
      <p:regular r:id="rId16"/>
    </p:embeddedFont>
    <p:embeddedFont>
      <p:font typeface="Gotham Bold" panose="020B0604020202020204" charset="0"/>
      <p:regular r:id="rId17"/>
    </p:embeddedFont>
    <p:embeddedFont>
      <p:font typeface="TAN Pearl" panose="020B0604020202020204" charset="0"/>
      <p:regular r:id="rId18"/>
    </p:embeddedFont>
    <p:embeddedFont>
      <p:font typeface="TAN Summers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F1B70B-E329-4EB5-982C-E23830F6E8F9}" v="1" dt="2026-03-30T21:53:35.0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0" d="100"/>
          <a:sy n="60" d="100"/>
        </p:scale>
        <p:origin x="37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luciones de Mamá" userId="f88d36a45606af64" providerId="LiveId" clId="{759D1887-BFDF-4B3D-BAD9-D82A6A7278F0}"/>
    <pc:docChg chg="undo custSel modSld">
      <pc:chgData name="Soluciones de Mamá" userId="f88d36a45606af64" providerId="LiveId" clId="{759D1887-BFDF-4B3D-BAD9-D82A6A7278F0}" dt="2026-03-30T21:53:55.773" v="77" actId="1076"/>
      <pc:docMkLst>
        <pc:docMk/>
      </pc:docMkLst>
      <pc:sldChg chg="addSp delSp modSp mod">
        <pc:chgData name="Soluciones de Mamá" userId="f88d36a45606af64" providerId="LiveId" clId="{759D1887-BFDF-4B3D-BAD9-D82A6A7278F0}" dt="2026-03-30T21:53:55.773" v="77" actId="1076"/>
        <pc:sldMkLst>
          <pc:docMk/>
          <pc:sldMk cId="0" sldId="259"/>
        </pc:sldMkLst>
        <pc:spChg chg="mod">
          <ac:chgData name="Soluciones de Mamá" userId="f88d36a45606af64" providerId="LiveId" clId="{759D1887-BFDF-4B3D-BAD9-D82A6A7278F0}" dt="2026-03-30T21:51:03.159" v="13" actId="14100"/>
          <ac:spMkLst>
            <pc:docMk/>
            <pc:sldMk cId="0" sldId="259"/>
            <ac:spMk id="7" creationId="{00000000-0000-0000-0000-000000000000}"/>
          </ac:spMkLst>
        </pc:spChg>
        <pc:spChg chg="del">
          <ac:chgData name="Soluciones de Mamá" userId="f88d36a45606af64" providerId="LiveId" clId="{759D1887-BFDF-4B3D-BAD9-D82A6A7278F0}" dt="2026-03-30T21:50:54.720" v="5" actId="478"/>
          <ac:spMkLst>
            <pc:docMk/>
            <pc:sldMk cId="0" sldId="259"/>
            <ac:spMk id="8" creationId="{00000000-0000-0000-0000-000000000000}"/>
          </ac:spMkLst>
        </pc:spChg>
        <pc:spChg chg="mod">
          <ac:chgData name="Soluciones de Mamá" userId="f88d36a45606af64" providerId="LiveId" clId="{759D1887-BFDF-4B3D-BAD9-D82A6A7278F0}" dt="2026-03-30T21:51:18.814" v="24" actId="14100"/>
          <ac:spMkLst>
            <pc:docMk/>
            <pc:sldMk cId="0" sldId="259"/>
            <ac:spMk id="9" creationId="{00000000-0000-0000-0000-000000000000}"/>
          </ac:spMkLst>
        </pc:spChg>
        <pc:spChg chg="del mod">
          <ac:chgData name="Soluciones de Mamá" userId="f88d36a45606af64" providerId="LiveId" clId="{759D1887-BFDF-4B3D-BAD9-D82A6A7278F0}" dt="2026-03-30T21:51:29.286" v="28" actId="478"/>
          <ac:spMkLst>
            <pc:docMk/>
            <pc:sldMk cId="0" sldId="259"/>
            <ac:spMk id="10" creationId="{00000000-0000-0000-0000-000000000000}"/>
          </ac:spMkLst>
        </pc:spChg>
        <pc:spChg chg="mod">
          <ac:chgData name="Soluciones de Mamá" userId="f88d36a45606af64" providerId="LiveId" clId="{759D1887-BFDF-4B3D-BAD9-D82A6A7278F0}" dt="2026-03-30T21:53:55.773" v="77" actId="1076"/>
          <ac:spMkLst>
            <pc:docMk/>
            <pc:sldMk cId="0" sldId="259"/>
            <ac:spMk id="11" creationId="{00000000-0000-0000-0000-000000000000}"/>
          </ac:spMkLst>
        </pc:spChg>
        <pc:spChg chg="mod">
          <ac:chgData name="Soluciones de Mamá" userId="f88d36a45606af64" providerId="LiveId" clId="{759D1887-BFDF-4B3D-BAD9-D82A6A7278F0}" dt="2026-03-30T21:53:49.873" v="76" actId="20577"/>
          <ac:spMkLst>
            <pc:docMk/>
            <pc:sldMk cId="0" sldId="259"/>
            <ac:spMk id="12" creationId="{00000000-0000-0000-0000-000000000000}"/>
          </ac:spMkLst>
        </pc:spChg>
        <pc:spChg chg="add mod">
          <ac:chgData name="Soluciones de Mamá" userId="f88d36a45606af64" providerId="LiveId" clId="{759D1887-BFDF-4B3D-BAD9-D82A6A7278F0}" dt="2026-03-30T21:53:45.636" v="75" actId="20577"/>
          <ac:spMkLst>
            <pc:docMk/>
            <pc:sldMk cId="0" sldId="259"/>
            <ac:spMk id="14" creationId="{784B1929-1260-0A5E-920C-758CE2C0858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sv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svg"/><Relationship Id="rId1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sv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78393" y="838200"/>
            <a:ext cx="15531215" cy="1250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477033"/>
                </a:solidFill>
                <a:latin typeface="TAN Pearl"/>
                <a:ea typeface="TAN Pearl"/>
                <a:cs typeface="TAN Pearl"/>
                <a:sym typeface="TAN Pearl"/>
              </a:rPr>
              <a:t>I Choose Hope</a:t>
            </a:r>
          </a:p>
        </p:txBody>
      </p:sp>
      <p:sp>
        <p:nvSpPr>
          <p:cNvPr id="3" name="Freeform 3"/>
          <p:cNvSpPr/>
          <p:nvPr/>
        </p:nvSpPr>
        <p:spPr>
          <a:xfrm rot="-10623218">
            <a:off x="1790839" y="1780293"/>
            <a:ext cx="556715" cy="617714"/>
          </a:xfrm>
          <a:custGeom>
            <a:avLst/>
            <a:gdLst/>
            <a:ahLst/>
            <a:cxnLst/>
            <a:rect l="l" t="t" r="r" b="b"/>
            <a:pathLst>
              <a:path w="556715" h="617714">
                <a:moveTo>
                  <a:pt x="0" y="0"/>
                </a:moveTo>
                <a:lnTo>
                  <a:pt x="556715" y="0"/>
                </a:lnTo>
                <a:lnTo>
                  <a:pt x="556715" y="617714"/>
                </a:lnTo>
                <a:lnTo>
                  <a:pt x="0" y="6177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Freeform 4"/>
          <p:cNvSpPr/>
          <p:nvPr/>
        </p:nvSpPr>
        <p:spPr>
          <a:xfrm rot="828215">
            <a:off x="15920970" y="602614"/>
            <a:ext cx="556715" cy="617714"/>
          </a:xfrm>
          <a:custGeom>
            <a:avLst/>
            <a:gdLst/>
            <a:ahLst/>
            <a:cxnLst/>
            <a:rect l="l" t="t" r="r" b="b"/>
            <a:pathLst>
              <a:path w="556715" h="617714">
                <a:moveTo>
                  <a:pt x="0" y="0"/>
                </a:moveTo>
                <a:lnTo>
                  <a:pt x="556715" y="0"/>
                </a:lnTo>
                <a:lnTo>
                  <a:pt x="556715" y="617714"/>
                </a:lnTo>
                <a:lnTo>
                  <a:pt x="0" y="6177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Freeform 5"/>
          <p:cNvSpPr/>
          <p:nvPr/>
        </p:nvSpPr>
        <p:spPr>
          <a:xfrm>
            <a:off x="7637960" y="5143500"/>
            <a:ext cx="3012079" cy="4098067"/>
          </a:xfrm>
          <a:custGeom>
            <a:avLst/>
            <a:gdLst/>
            <a:ahLst/>
            <a:cxnLst/>
            <a:rect l="l" t="t" r="r" b="b"/>
            <a:pathLst>
              <a:path w="3012079" h="4098067">
                <a:moveTo>
                  <a:pt x="0" y="0"/>
                </a:moveTo>
                <a:lnTo>
                  <a:pt x="3012080" y="0"/>
                </a:lnTo>
                <a:lnTo>
                  <a:pt x="3012080" y="4098067"/>
                </a:lnTo>
                <a:lnTo>
                  <a:pt x="0" y="40980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6" name="TextBox 6"/>
          <p:cNvSpPr txBox="1"/>
          <p:nvPr/>
        </p:nvSpPr>
        <p:spPr>
          <a:xfrm>
            <a:off x="3572676" y="2642028"/>
            <a:ext cx="11142647" cy="94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477033"/>
                </a:solidFill>
                <a:latin typeface="TAN Summers"/>
                <a:ea typeface="TAN Summers"/>
                <a:cs typeface="TAN Summers"/>
                <a:sym typeface="TAN Summers"/>
              </a:rPr>
              <a:t>A 14 Week Long Journey through the 7 Recovery Principles of Fresh Hope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75750" y="2152059"/>
            <a:ext cx="38119" cy="5962650"/>
          </a:xfrm>
          <a:custGeom>
            <a:avLst/>
            <a:gdLst/>
            <a:ahLst/>
            <a:cxnLst/>
            <a:rect l="l" t="t" r="r" b="b"/>
            <a:pathLst>
              <a:path w="38119" h="5962650">
                <a:moveTo>
                  <a:pt x="0" y="0"/>
                </a:moveTo>
                <a:lnTo>
                  <a:pt x="38120" y="0"/>
                </a:lnTo>
                <a:lnTo>
                  <a:pt x="38120" y="5962650"/>
                </a:lnTo>
                <a:lnTo>
                  <a:pt x="0" y="59626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3" name="Group 3"/>
          <p:cNvGrpSpPr/>
          <p:nvPr/>
        </p:nvGrpSpPr>
        <p:grpSpPr>
          <a:xfrm>
            <a:off x="4717323" y="0"/>
            <a:ext cx="3924300" cy="10287000"/>
            <a:chOff x="0" y="0"/>
            <a:chExt cx="52324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232400" cy="13716000"/>
            </a:xfrm>
            <a:custGeom>
              <a:avLst/>
              <a:gdLst/>
              <a:ahLst/>
              <a:cxnLst/>
              <a:rect l="l" t="t" r="r" b="b"/>
              <a:pathLst>
                <a:path w="5232400" h="13716000">
                  <a:moveTo>
                    <a:pt x="0" y="0"/>
                  </a:moveTo>
                  <a:lnTo>
                    <a:pt x="5232400" y="0"/>
                  </a:lnTo>
                  <a:lnTo>
                    <a:pt x="52324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84060" y="2977305"/>
            <a:ext cx="2891695" cy="3290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68"/>
              </a:lnSpc>
            </a:pPr>
            <a:r>
              <a:rPr lang="en-US" sz="4000" b="1">
                <a:solidFill>
                  <a:srgbClr val="535353"/>
                </a:solidFill>
                <a:latin typeface="Arial Bold"/>
                <a:ea typeface="Arial Bold"/>
                <a:cs typeface="Arial Bold"/>
                <a:sym typeface="Arial Bold"/>
              </a:rPr>
              <a:t>PRINCIPLE</a:t>
            </a:r>
          </a:p>
          <a:p>
            <a:pPr algn="ctr">
              <a:lnSpc>
                <a:spcPts val="10536"/>
              </a:lnSpc>
            </a:pPr>
            <a:r>
              <a:rPr lang="en-US" sz="8000" b="1">
                <a:solidFill>
                  <a:srgbClr val="535353"/>
                </a:solidFill>
                <a:latin typeface="Arial Bold"/>
                <a:ea typeface="Arial Bold"/>
                <a:cs typeface="Arial Bold"/>
                <a:sym typeface="Arial Bold"/>
              </a:rPr>
              <a:t>7</a:t>
            </a:r>
          </a:p>
          <a:p>
            <a:pPr algn="ctr">
              <a:lnSpc>
                <a:spcPts val="4197"/>
              </a:lnSpc>
            </a:pPr>
            <a:r>
              <a:rPr lang="en-US" sz="3000" b="1">
                <a:solidFill>
                  <a:srgbClr val="6E7265"/>
                </a:solidFill>
                <a:latin typeface="Arial Bold"/>
                <a:ea typeface="Arial Bold"/>
                <a:cs typeface="Arial Bold"/>
                <a:sym typeface="Arial Bold"/>
              </a:rPr>
              <a:t>RELEASING WELLNESS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16868" y="9009640"/>
            <a:ext cx="3941769" cy="1204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7"/>
              </a:lnSpc>
            </a:pPr>
            <a:r>
              <a:rPr lang="en-US" sz="1399">
                <a:solidFill>
                  <a:srgbClr val="12538A"/>
                </a:solidFill>
                <a:latin typeface="Arial"/>
                <a:ea typeface="Arial"/>
                <a:cs typeface="Arial"/>
                <a:sym typeface="Arial"/>
              </a:rPr>
              <a:t>Blue Paragraph: Person with diagnosis </a:t>
            </a:r>
            <a:r>
              <a:rPr lang="en-US" sz="1399">
                <a:solidFill>
                  <a:srgbClr val="00BE62"/>
                </a:solidFill>
                <a:latin typeface="Arial"/>
                <a:ea typeface="Arial"/>
                <a:cs typeface="Arial"/>
                <a:sym typeface="Arial"/>
              </a:rPr>
              <a:t>Green Paragraph: Loved One </a:t>
            </a:r>
            <a:r>
              <a:rPr lang="en-US" sz="1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Black Paragraph: Working it together </a:t>
            </a:r>
            <a:r>
              <a:rPr lang="en-US" sz="1399">
                <a:solidFill>
                  <a:srgbClr val="FF3131"/>
                </a:solidFill>
                <a:latin typeface="Arial"/>
                <a:ea typeface="Arial"/>
                <a:cs typeface="Arial"/>
                <a:sym typeface="Arial"/>
              </a:rPr>
              <a:t>Red paragraph: The verse that accompanies the </a:t>
            </a:r>
          </a:p>
          <a:p>
            <a:pPr algn="l">
              <a:lnSpc>
                <a:spcPts val="1275"/>
              </a:lnSpc>
            </a:pPr>
            <a:r>
              <a:rPr lang="en-US" sz="1399">
                <a:solidFill>
                  <a:srgbClr val="FF3131"/>
                </a:solidFill>
                <a:latin typeface="Arial"/>
                <a:ea typeface="Arial"/>
                <a:cs typeface="Arial"/>
                <a:sym typeface="Arial"/>
              </a:rPr>
              <a:t>beginning of the paragraph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44000" y="598884"/>
            <a:ext cx="8829408" cy="7783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16"/>
              </a:lnSpc>
            </a:pPr>
            <a:r>
              <a:rPr lang="en-US" sz="2100" spc="46">
                <a:solidFill>
                  <a:srgbClr val="12538A"/>
                </a:solidFill>
                <a:latin typeface="Arial"/>
                <a:ea typeface="Arial"/>
                <a:cs typeface="Arial"/>
                <a:sym typeface="Arial"/>
              </a:rPr>
              <a:t>At times, my mental health challenge has caused me to focus only on myself and my needs, leading me to believe the lie that I don't have much to offer others. Therefore, because focusing on others will help me grow, I choose to give back by sharing my story with others, so that my past pain can provide insights for someone else's journey to live well.</a:t>
            </a:r>
          </a:p>
          <a:p>
            <a:pPr algn="just">
              <a:lnSpc>
                <a:spcPts val="5250"/>
              </a:lnSpc>
            </a:pPr>
            <a:r>
              <a:rPr lang="en-US" sz="2100" spc="33">
                <a:solidFill>
                  <a:srgbClr val="00BE62"/>
                </a:solidFill>
                <a:latin typeface="Arial"/>
                <a:ea typeface="Arial"/>
                <a:cs typeface="Arial"/>
                <a:sym typeface="Arial"/>
              </a:rPr>
              <a:t>I too have focused on my loved one's situation and how it has affected </a:t>
            </a:r>
          </a:p>
          <a:p>
            <a:pPr algn="just">
              <a:lnSpc>
                <a:spcPts val="1050"/>
              </a:lnSpc>
            </a:pPr>
            <a:r>
              <a:rPr lang="en-US" sz="2100" spc="21">
                <a:solidFill>
                  <a:srgbClr val="00BE62"/>
                </a:solidFill>
                <a:latin typeface="Arial"/>
                <a:ea typeface="Arial"/>
                <a:cs typeface="Arial"/>
                <a:sym typeface="Arial"/>
              </a:rPr>
              <a:t>me. I can easily become so consumed by our problems that I fail to see </a:t>
            </a:r>
          </a:p>
          <a:p>
            <a:pPr algn="just">
              <a:lnSpc>
                <a:spcPts val="4785"/>
              </a:lnSpc>
            </a:pPr>
            <a:r>
              <a:rPr lang="en-US" sz="2100">
                <a:solidFill>
                  <a:srgbClr val="00BE62"/>
                </a:solidFill>
                <a:latin typeface="Arial"/>
                <a:ea typeface="Arial"/>
                <a:cs typeface="Arial"/>
                <a:sym typeface="Arial"/>
              </a:rPr>
              <a:t>those around me who would benefit from what I have learned. </a:t>
            </a:r>
          </a:p>
          <a:p>
            <a:pPr algn="just">
              <a:lnSpc>
                <a:spcPts val="1050"/>
              </a:lnSpc>
            </a:pPr>
            <a:r>
              <a:rPr lang="en-US" sz="2100">
                <a:solidFill>
                  <a:srgbClr val="00BE62"/>
                </a:solidFill>
                <a:latin typeface="Arial"/>
                <a:ea typeface="Arial"/>
                <a:cs typeface="Arial"/>
                <a:sym typeface="Arial"/>
              </a:rPr>
              <a:t>Therefore, I choose to give back by looking for opportunities to help </a:t>
            </a:r>
          </a:p>
          <a:p>
            <a:pPr algn="just">
              <a:lnSpc>
                <a:spcPts val="4785"/>
              </a:lnSpc>
            </a:pPr>
            <a:r>
              <a:rPr lang="en-US" sz="2100">
                <a:solidFill>
                  <a:srgbClr val="00BE62"/>
                </a:solidFill>
                <a:latin typeface="Arial"/>
                <a:ea typeface="Arial"/>
                <a:cs typeface="Arial"/>
                <a:sym typeface="Arial"/>
              </a:rPr>
              <a:t>others by sharing my knowledge and experiences.</a:t>
            </a:r>
          </a:p>
          <a:p>
            <a:pPr algn="just">
              <a:lnSpc>
                <a:spcPts val="5250"/>
              </a:lnSpc>
            </a:pPr>
            <a:r>
              <a:rPr lang="en-US" sz="2100" spc="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Together we recognize that sharing helps us and others to heal. Sharing </a:t>
            </a:r>
          </a:p>
          <a:p>
            <a:pPr algn="just">
              <a:lnSpc>
                <a:spcPts val="1050"/>
              </a:lnSpc>
            </a:pPr>
            <a:r>
              <a:rPr lang="en-US" sz="2100" spc="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helps us find our voice and becomes empowering as we see our pain </a:t>
            </a:r>
          </a:p>
          <a:p>
            <a:pPr algn="just">
              <a:lnSpc>
                <a:spcPts val="4785"/>
              </a:lnSpc>
            </a:pPr>
            <a:r>
              <a:rPr lang="en-US" sz="2100" spc="7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redeemed by the Lord. In sharing, it helps us reaffirm our own hope </a:t>
            </a:r>
          </a:p>
          <a:p>
            <a:pPr algn="just">
              <a:lnSpc>
                <a:spcPts val="1050"/>
              </a:lnSpc>
            </a:pPr>
            <a:r>
              <a:rPr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while giving hope to others.</a:t>
            </a:r>
          </a:p>
          <a:p>
            <a:pPr algn="just">
              <a:lnSpc>
                <a:spcPts val="5250"/>
              </a:lnSpc>
            </a:pPr>
            <a:r>
              <a:rPr lang="en-US" sz="2100">
                <a:solidFill>
                  <a:srgbClr val="FF3131"/>
                </a:solidFill>
                <a:latin typeface="Arial"/>
                <a:ea typeface="Arial"/>
                <a:cs typeface="Arial"/>
                <a:sym typeface="Arial"/>
              </a:rPr>
              <a:t>"He comforts us in all our difficulties so that we can comfort others. </a:t>
            </a:r>
          </a:p>
          <a:p>
            <a:pPr algn="just">
              <a:lnSpc>
                <a:spcPts val="1050"/>
              </a:lnSpc>
            </a:pPr>
            <a:r>
              <a:rPr lang="en-US" sz="2100" spc="65">
                <a:solidFill>
                  <a:srgbClr val="FF3131"/>
                </a:solidFill>
                <a:latin typeface="Arial"/>
                <a:ea typeface="Arial"/>
                <a:cs typeface="Arial"/>
                <a:sym typeface="Arial"/>
              </a:rPr>
              <a:t>When others go through difficulties, we will be able to offer them the </a:t>
            </a:r>
          </a:p>
          <a:p>
            <a:pPr algn="just">
              <a:lnSpc>
                <a:spcPts val="4785"/>
              </a:lnSpc>
            </a:pPr>
            <a:r>
              <a:rPr lang="en-US" sz="2100">
                <a:solidFill>
                  <a:srgbClr val="FF3131"/>
                </a:solidFill>
                <a:latin typeface="Arial"/>
                <a:ea typeface="Arial"/>
                <a:cs typeface="Arial"/>
                <a:sym typeface="Arial"/>
              </a:rPr>
              <a:t>same comfort that God has given us."</a:t>
            </a:r>
          </a:p>
          <a:p>
            <a:pPr algn="just">
              <a:lnSpc>
                <a:spcPts val="1071"/>
              </a:lnSpc>
            </a:pPr>
            <a:r>
              <a:rPr lang="en-US" sz="2100">
                <a:solidFill>
                  <a:srgbClr val="FF3131"/>
                </a:solidFill>
                <a:latin typeface="Arial"/>
                <a:ea typeface="Arial"/>
                <a:cs typeface="Arial"/>
                <a:sym typeface="Arial"/>
              </a:rPr>
              <a:t>2 Corinthians 1:4 (NTV)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78393" y="838200"/>
            <a:ext cx="15531215" cy="1250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477033"/>
                </a:solidFill>
                <a:latin typeface="TAN Pearl"/>
                <a:ea typeface="TAN Pearl"/>
                <a:cs typeface="TAN Pearl"/>
                <a:sym typeface="TAN Pearl"/>
              </a:rPr>
              <a:t>The Hope Prayer</a:t>
            </a:r>
          </a:p>
        </p:txBody>
      </p:sp>
      <p:sp>
        <p:nvSpPr>
          <p:cNvPr id="3" name="Freeform 3"/>
          <p:cNvSpPr/>
          <p:nvPr/>
        </p:nvSpPr>
        <p:spPr>
          <a:xfrm rot="-10623218">
            <a:off x="1790839" y="1780293"/>
            <a:ext cx="556715" cy="617714"/>
          </a:xfrm>
          <a:custGeom>
            <a:avLst/>
            <a:gdLst/>
            <a:ahLst/>
            <a:cxnLst/>
            <a:rect l="l" t="t" r="r" b="b"/>
            <a:pathLst>
              <a:path w="556715" h="617714">
                <a:moveTo>
                  <a:pt x="0" y="0"/>
                </a:moveTo>
                <a:lnTo>
                  <a:pt x="556715" y="0"/>
                </a:lnTo>
                <a:lnTo>
                  <a:pt x="556715" y="617714"/>
                </a:lnTo>
                <a:lnTo>
                  <a:pt x="0" y="6177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Freeform 4"/>
          <p:cNvSpPr/>
          <p:nvPr/>
        </p:nvSpPr>
        <p:spPr>
          <a:xfrm rot="828215">
            <a:off x="15920970" y="602614"/>
            <a:ext cx="556715" cy="617714"/>
          </a:xfrm>
          <a:custGeom>
            <a:avLst/>
            <a:gdLst/>
            <a:ahLst/>
            <a:cxnLst/>
            <a:rect l="l" t="t" r="r" b="b"/>
            <a:pathLst>
              <a:path w="556715" h="617714">
                <a:moveTo>
                  <a:pt x="0" y="0"/>
                </a:moveTo>
                <a:lnTo>
                  <a:pt x="556715" y="0"/>
                </a:lnTo>
                <a:lnTo>
                  <a:pt x="556715" y="617714"/>
                </a:lnTo>
                <a:lnTo>
                  <a:pt x="0" y="6177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TextBox 5"/>
          <p:cNvSpPr txBox="1"/>
          <p:nvPr/>
        </p:nvSpPr>
        <p:spPr>
          <a:xfrm>
            <a:off x="887217" y="3868345"/>
            <a:ext cx="16777088" cy="3862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7"/>
              </a:lnSpc>
            </a:pPr>
            <a:r>
              <a:rPr lang="en-US" sz="304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“God, grant me the Hope that comes only from You.</a:t>
            </a:r>
          </a:p>
          <a:p>
            <a:pPr algn="ctr">
              <a:lnSpc>
                <a:spcPts val="3887"/>
              </a:lnSpc>
            </a:pPr>
            <a:r>
              <a:rPr lang="en-US" sz="304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Purpose that gets stronger in adversity and </a:t>
            </a:r>
          </a:p>
          <a:p>
            <a:pPr algn="ctr">
              <a:lnSpc>
                <a:spcPts val="3887"/>
              </a:lnSpc>
            </a:pPr>
            <a:r>
              <a:rPr lang="en-US" sz="304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Faith that, in You, I can live a full and rich life in spite of any circumstance.</a:t>
            </a:r>
          </a:p>
          <a:p>
            <a:pPr algn="ctr">
              <a:lnSpc>
                <a:spcPts val="3887"/>
              </a:lnSpc>
            </a:pPr>
            <a:r>
              <a:rPr lang="en-US" sz="304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I receive from You the Patience,</a:t>
            </a:r>
          </a:p>
          <a:p>
            <a:pPr algn="ctr">
              <a:lnSpc>
                <a:spcPts val="3887"/>
              </a:lnSpc>
            </a:pPr>
            <a:r>
              <a:rPr lang="en-US" sz="304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 Joy that Nobody can take away from me </a:t>
            </a:r>
          </a:p>
          <a:p>
            <a:pPr algn="ctr">
              <a:lnSpc>
                <a:spcPts val="3887"/>
              </a:lnSpc>
            </a:pPr>
            <a:r>
              <a:rPr lang="en-US" sz="304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and thecalmed and well balanced mind of Christ.</a:t>
            </a:r>
          </a:p>
          <a:p>
            <a:pPr algn="ctr">
              <a:lnSpc>
                <a:spcPts val="3887"/>
              </a:lnSpc>
            </a:pPr>
            <a:r>
              <a:rPr lang="en-US" sz="304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 Jesus´ Name</a:t>
            </a:r>
          </a:p>
          <a:p>
            <a:pPr algn="ctr">
              <a:lnSpc>
                <a:spcPts val="3887"/>
              </a:lnSpc>
            </a:pPr>
            <a:r>
              <a:rPr lang="en-US" sz="304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Amen.”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889584" y="858808"/>
            <a:ext cx="9355714" cy="8496558"/>
            <a:chOff x="0" y="0"/>
            <a:chExt cx="660400" cy="5997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599754"/>
            </a:xfrm>
            <a:custGeom>
              <a:avLst/>
              <a:gdLst/>
              <a:ahLst/>
              <a:cxnLst/>
              <a:rect l="l" t="t" r="r" b="b"/>
              <a:pathLst>
                <a:path w="660400" h="599754">
                  <a:moveTo>
                    <a:pt x="220252" y="580685"/>
                  </a:moveTo>
                  <a:cubicBezTo>
                    <a:pt x="254109" y="592199"/>
                    <a:pt x="292600" y="599754"/>
                    <a:pt x="330378" y="599754"/>
                  </a:cubicBezTo>
                  <a:cubicBezTo>
                    <a:pt x="368157" y="599754"/>
                    <a:pt x="404509" y="593277"/>
                    <a:pt x="438009" y="581763"/>
                  </a:cubicBezTo>
                  <a:cubicBezTo>
                    <a:pt x="438723" y="581404"/>
                    <a:pt x="439435" y="581404"/>
                    <a:pt x="440148" y="581044"/>
                  </a:cubicBezTo>
                  <a:cubicBezTo>
                    <a:pt x="565955" y="534989"/>
                    <a:pt x="658618" y="413375"/>
                    <a:pt x="660400" y="275984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275780"/>
                  </a:lnTo>
                  <a:cubicBezTo>
                    <a:pt x="1782" y="414094"/>
                    <a:pt x="93019" y="535709"/>
                    <a:pt x="220252" y="580685"/>
                  </a:cubicBezTo>
                  <a:close/>
                </a:path>
              </a:pathLst>
            </a:custGeom>
            <a:ln w="190500" cap="sq">
              <a:gradFill>
                <a:gsLst>
                  <a:gs pos="0">
                    <a:srgbClr val="6AD572">
                      <a:alpha val="100000"/>
                    </a:srgbClr>
                  </a:gs>
                  <a:gs pos="100000">
                    <a:srgbClr val="65A6FE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660400" cy="520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210674" y="755622"/>
            <a:ext cx="9639827" cy="1857858"/>
          </a:xfrm>
          <a:custGeom>
            <a:avLst/>
            <a:gdLst/>
            <a:ahLst/>
            <a:cxnLst/>
            <a:rect l="l" t="t" r="r" b="b"/>
            <a:pathLst>
              <a:path w="9639827" h="1857858">
                <a:moveTo>
                  <a:pt x="0" y="0"/>
                </a:moveTo>
                <a:lnTo>
                  <a:pt x="9639827" y="0"/>
                </a:lnTo>
                <a:lnTo>
                  <a:pt x="9639827" y="1857857"/>
                </a:lnTo>
                <a:lnTo>
                  <a:pt x="0" y="18578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4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SV"/>
          </a:p>
        </p:txBody>
      </p:sp>
      <p:sp>
        <p:nvSpPr>
          <p:cNvPr id="6" name="Freeform 6"/>
          <p:cNvSpPr/>
          <p:nvPr/>
        </p:nvSpPr>
        <p:spPr>
          <a:xfrm>
            <a:off x="5707852" y="992619"/>
            <a:ext cx="4715550" cy="908815"/>
          </a:xfrm>
          <a:custGeom>
            <a:avLst/>
            <a:gdLst/>
            <a:ahLst/>
            <a:cxnLst/>
            <a:rect l="l" t="t" r="r" b="b"/>
            <a:pathLst>
              <a:path w="4715550" h="908815">
                <a:moveTo>
                  <a:pt x="0" y="0"/>
                </a:moveTo>
                <a:lnTo>
                  <a:pt x="4715549" y="0"/>
                </a:lnTo>
                <a:lnTo>
                  <a:pt x="4715549" y="908815"/>
                </a:lnTo>
                <a:lnTo>
                  <a:pt x="0" y="9088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7" name="Freeform 7"/>
          <p:cNvSpPr/>
          <p:nvPr/>
        </p:nvSpPr>
        <p:spPr>
          <a:xfrm>
            <a:off x="5755567" y="944904"/>
            <a:ext cx="4715550" cy="908815"/>
          </a:xfrm>
          <a:custGeom>
            <a:avLst/>
            <a:gdLst/>
            <a:ahLst/>
            <a:cxnLst/>
            <a:rect l="l" t="t" r="r" b="b"/>
            <a:pathLst>
              <a:path w="4715550" h="908815">
                <a:moveTo>
                  <a:pt x="0" y="0"/>
                </a:moveTo>
                <a:lnTo>
                  <a:pt x="4715550" y="0"/>
                </a:lnTo>
                <a:lnTo>
                  <a:pt x="4715550" y="908815"/>
                </a:lnTo>
                <a:lnTo>
                  <a:pt x="0" y="9088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8" name="Freeform 8"/>
          <p:cNvSpPr/>
          <p:nvPr/>
        </p:nvSpPr>
        <p:spPr>
          <a:xfrm>
            <a:off x="4820399" y="3137354"/>
            <a:ext cx="9639827" cy="1857858"/>
          </a:xfrm>
          <a:custGeom>
            <a:avLst/>
            <a:gdLst/>
            <a:ahLst/>
            <a:cxnLst/>
            <a:rect l="l" t="t" r="r" b="b"/>
            <a:pathLst>
              <a:path w="9639827" h="1857858">
                <a:moveTo>
                  <a:pt x="0" y="0"/>
                </a:moveTo>
                <a:lnTo>
                  <a:pt x="9639827" y="0"/>
                </a:lnTo>
                <a:lnTo>
                  <a:pt x="9639827" y="1857858"/>
                </a:lnTo>
                <a:lnTo>
                  <a:pt x="0" y="18578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4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SV"/>
          </a:p>
        </p:txBody>
      </p:sp>
      <p:sp>
        <p:nvSpPr>
          <p:cNvPr id="9" name="Freeform 9"/>
          <p:cNvSpPr/>
          <p:nvPr/>
        </p:nvSpPr>
        <p:spPr>
          <a:xfrm>
            <a:off x="7317577" y="3374352"/>
            <a:ext cx="4715550" cy="908815"/>
          </a:xfrm>
          <a:custGeom>
            <a:avLst/>
            <a:gdLst/>
            <a:ahLst/>
            <a:cxnLst/>
            <a:rect l="l" t="t" r="r" b="b"/>
            <a:pathLst>
              <a:path w="4715550" h="908815">
                <a:moveTo>
                  <a:pt x="0" y="0"/>
                </a:moveTo>
                <a:lnTo>
                  <a:pt x="4715549" y="0"/>
                </a:lnTo>
                <a:lnTo>
                  <a:pt x="4715549" y="908815"/>
                </a:lnTo>
                <a:lnTo>
                  <a:pt x="0" y="9088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0" name="Freeform 10"/>
          <p:cNvSpPr/>
          <p:nvPr/>
        </p:nvSpPr>
        <p:spPr>
          <a:xfrm>
            <a:off x="7365292" y="3326637"/>
            <a:ext cx="4715550" cy="908815"/>
          </a:xfrm>
          <a:custGeom>
            <a:avLst/>
            <a:gdLst/>
            <a:ahLst/>
            <a:cxnLst/>
            <a:rect l="l" t="t" r="r" b="b"/>
            <a:pathLst>
              <a:path w="4715550" h="908815">
                <a:moveTo>
                  <a:pt x="0" y="0"/>
                </a:moveTo>
                <a:lnTo>
                  <a:pt x="4715550" y="0"/>
                </a:lnTo>
                <a:lnTo>
                  <a:pt x="4715550" y="908815"/>
                </a:lnTo>
                <a:lnTo>
                  <a:pt x="0" y="9088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1" name="Freeform 11"/>
          <p:cNvSpPr/>
          <p:nvPr/>
        </p:nvSpPr>
        <p:spPr>
          <a:xfrm>
            <a:off x="4820399" y="5712286"/>
            <a:ext cx="9639827" cy="1857858"/>
          </a:xfrm>
          <a:custGeom>
            <a:avLst/>
            <a:gdLst/>
            <a:ahLst/>
            <a:cxnLst/>
            <a:rect l="l" t="t" r="r" b="b"/>
            <a:pathLst>
              <a:path w="9639827" h="1857858">
                <a:moveTo>
                  <a:pt x="0" y="0"/>
                </a:moveTo>
                <a:lnTo>
                  <a:pt x="9639827" y="0"/>
                </a:lnTo>
                <a:lnTo>
                  <a:pt x="9639827" y="1857858"/>
                </a:lnTo>
                <a:lnTo>
                  <a:pt x="0" y="18578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4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SV"/>
          </a:p>
        </p:txBody>
      </p:sp>
      <p:sp>
        <p:nvSpPr>
          <p:cNvPr id="12" name="Freeform 12"/>
          <p:cNvSpPr/>
          <p:nvPr/>
        </p:nvSpPr>
        <p:spPr>
          <a:xfrm>
            <a:off x="7317577" y="5949284"/>
            <a:ext cx="4715550" cy="908815"/>
          </a:xfrm>
          <a:custGeom>
            <a:avLst/>
            <a:gdLst/>
            <a:ahLst/>
            <a:cxnLst/>
            <a:rect l="l" t="t" r="r" b="b"/>
            <a:pathLst>
              <a:path w="4715550" h="908815">
                <a:moveTo>
                  <a:pt x="0" y="0"/>
                </a:moveTo>
                <a:lnTo>
                  <a:pt x="4715549" y="0"/>
                </a:lnTo>
                <a:lnTo>
                  <a:pt x="4715549" y="908815"/>
                </a:lnTo>
                <a:lnTo>
                  <a:pt x="0" y="9088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3" name="Freeform 13"/>
          <p:cNvSpPr/>
          <p:nvPr/>
        </p:nvSpPr>
        <p:spPr>
          <a:xfrm>
            <a:off x="7365292" y="5901569"/>
            <a:ext cx="4715550" cy="908815"/>
          </a:xfrm>
          <a:custGeom>
            <a:avLst/>
            <a:gdLst/>
            <a:ahLst/>
            <a:cxnLst/>
            <a:rect l="l" t="t" r="r" b="b"/>
            <a:pathLst>
              <a:path w="4715550" h="908815">
                <a:moveTo>
                  <a:pt x="0" y="0"/>
                </a:moveTo>
                <a:lnTo>
                  <a:pt x="4715550" y="0"/>
                </a:lnTo>
                <a:lnTo>
                  <a:pt x="4715550" y="908815"/>
                </a:lnTo>
                <a:lnTo>
                  <a:pt x="0" y="9088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4" name="Freeform 14"/>
          <p:cNvSpPr/>
          <p:nvPr/>
        </p:nvSpPr>
        <p:spPr>
          <a:xfrm>
            <a:off x="3210674" y="8096718"/>
            <a:ext cx="9639827" cy="1857858"/>
          </a:xfrm>
          <a:custGeom>
            <a:avLst/>
            <a:gdLst/>
            <a:ahLst/>
            <a:cxnLst/>
            <a:rect l="l" t="t" r="r" b="b"/>
            <a:pathLst>
              <a:path w="9639827" h="1857858">
                <a:moveTo>
                  <a:pt x="0" y="0"/>
                </a:moveTo>
                <a:lnTo>
                  <a:pt x="9639827" y="0"/>
                </a:lnTo>
                <a:lnTo>
                  <a:pt x="9639827" y="1857858"/>
                </a:lnTo>
                <a:lnTo>
                  <a:pt x="0" y="18578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4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SV"/>
          </a:p>
        </p:txBody>
      </p:sp>
      <p:sp>
        <p:nvSpPr>
          <p:cNvPr id="15" name="Freeform 15"/>
          <p:cNvSpPr/>
          <p:nvPr/>
        </p:nvSpPr>
        <p:spPr>
          <a:xfrm>
            <a:off x="5707852" y="8333716"/>
            <a:ext cx="4715550" cy="908815"/>
          </a:xfrm>
          <a:custGeom>
            <a:avLst/>
            <a:gdLst/>
            <a:ahLst/>
            <a:cxnLst/>
            <a:rect l="l" t="t" r="r" b="b"/>
            <a:pathLst>
              <a:path w="4715550" h="908815">
                <a:moveTo>
                  <a:pt x="0" y="0"/>
                </a:moveTo>
                <a:lnTo>
                  <a:pt x="4715549" y="0"/>
                </a:lnTo>
                <a:lnTo>
                  <a:pt x="4715549" y="908815"/>
                </a:lnTo>
                <a:lnTo>
                  <a:pt x="0" y="9088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6" name="Freeform 16"/>
          <p:cNvSpPr/>
          <p:nvPr/>
        </p:nvSpPr>
        <p:spPr>
          <a:xfrm>
            <a:off x="5755567" y="8286000"/>
            <a:ext cx="4715550" cy="908815"/>
          </a:xfrm>
          <a:custGeom>
            <a:avLst/>
            <a:gdLst/>
            <a:ahLst/>
            <a:cxnLst/>
            <a:rect l="l" t="t" r="r" b="b"/>
            <a:pathLst>
              <a:path w="4715550" h="908815">
                <a:moveTo>
                  <a:pt x="0" y="0"/>
                </a:moveTo>
                <a:lnTo>
                  <a:pt x="4715550" y="0"/>
                </a:lnTo>
                <a:lnTo>
                  <a:pt x="4715550" y="908815"/>
                </a:lnTo>
                <a:lnTo>
                  <a:pt x="0" y="9088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7" name="TextBox 17"/>
          <p:cNvSpPr txBox="1"/>
          <p:nvPr/>
        </p:nvSpPr>
        <p:spPr>
          <a:xfrm>
            <a:off x="11379557" y="1073429"/>
            <a:ext cx="4275388" cy="289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7"/>
              </a:lnSpc>
            </a:pPr>
            <a:r>
              <a:rPr lang="en-US" sz="15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What is said here stays here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379557" y="8414526"/>
            <a:ext cx="4275388" cy="604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7"/>
              </a:lnSpc>
            </a:pPr>
            <a:r>
              <a:rPr lang="en-US" sz="15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 don´t just vent. We seek to move forward.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983912" y="6030094"/>
            <a:ext cx="4275388" cy="604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7"/>
              </a:lnSpc>
            </a:pPr>
            <a:r>
              <a:rPr lang="en-US" sz="15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 do not replace medical or professional help.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983912" y="3455162"/>
            <a:ext cx="4275388" cy="604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7"/>
              </a:lnSpc>
            </a:pPr>
            <a:r>
              <a:rPr lang="en-US" sz="15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 listen without judging. We share from our experience.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036254" y="1247441"/>
            <a:ext cx="3039030" cy="303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33"/>
              </a:lnSpc>
            </a:pPr>
            <a:r>
              <a:rPr lang="en-US" sz="2000" b="1">
                <a:solidFill>
                  <a:srgbClr val="041F60"/>
                </a:solidFill>
                <a:latin typeface="Gotham Bold"/>
                <a:ea typeface="Gotham Bold"/>
                <a:cs typeface="Gotham Bold"/>
                <a:sym typeface="Gotham Bold"/>
              </a:rPr>
              <a:t>Confidentiality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036254" y="8588537"/>
            <a:ext cx="3039030" cy="303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33"/>
              </a:lnSpc>
            </a:pPr>
            <a:r>
              <a:rPr lang="en-US" sz="2000" b="1">
                <a:solidFill>
                  <a:srgbClr val="041F60"/>
                </a:solidFill>
                <a:latin typeface="Gotham Bold"/>
                <a:ea typeface="Gotham Bold"/>
                <a:cs typeface="Gotham Bold"/>
                <a:sym typeface="Gotham Bold"/>
              </a:rPr>
              <a:t>Language of Hope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640608" y="6204105"/>
            <a:ext cx="3039030" cy="303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33"/>
              </a:lnSpc>
            </a:pPr>
            <a:r>
              <a:rPr lang="en-US" sz="2000" b="1">
                <a:solidFill>
                  <a:srgbClr val="041F60"/>
                </a:solidFill>
                <a:latin typeface="Gotham Bold"/>
                <a:ea typeface="Gotham Bold"/>
                <a:cs typeface="Gotham Bold"/>
                <a:sym typeface="Gotham Bold"/>
              </a:rPr>
              <a:t>We are Peer Support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640608" y="3629173"/>
            <a:ext cx="3039030" cy="303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33"/>
              </a:lnSpc>
            </a:pPr>
            <a:r>
              <a:rPr lang="en-US" sz="2000" b="1">
                <a:solidFill>
                  <a:srgbClr val="041F60"/>
                </a:solidFill>
                <a:latin typeface="Gotham Bold"/>
                <a:ea typeface="Gotham Bold"/>
                <a:cs typeface="Gotham Bold"/>
                <a:sym typeface="Gotham Bold"/>
              </a:rPr>
              <a:t>We don´t give Advice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752600" y="3677618"/>
            <a:ext cx="4343400" cy="1436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25"/>
              </a:lnSpc>
            </a:pPr>
            <a:r>
              <a:rPr lang="en-US" sz="4800" b="1">
                <a:solidFill>
                  <a:srgbClr val="041F60"/>
                </a:solidFill>
                <a:latin typeface="Gotham Bold"/>
                <a:ea typeface="Gotham Bold"/>
                <a:cs typeface="Gotham Bold"/>
                <a:sym typeface="Gotham Bold"/>
              </a:rPr>
              <a:t>Community Guidelines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752600" y="6007402"/>
            <a:ext cx="4343400" cy="611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667198"/>
                </a:solidFill>
                <a:latin typeface="Canva Sans"/>
                <a:ea typeface="Canva Sans"/>
                <a:cs typeface="Canva Sans"/>
                <a:sym typeface="Canva Sans"/>
              </a:rPr>
              <a:t>Key Elements for a Safe and Hope Filled Space</a:t>
            </a:r>
          </a:p>
        </p:txBody>
      </p:sp>
      <p:sp>
        <p:nvSpPr>
          <p:cNvPr id="27" name="Freeform 27"/>
          <p:cNvSpPr/>
          <p:nvPr/>
        </p:nvSpPr>
        <p:spPr>
          <a:xfrm>
            <a:off x="6022222" y="1171569"/>
            <a:ext cx="455484" cy="455484"/>
          </a:xfrm>
          <a:custGeom>
            <a:avLst/>
            <a:gdLst/>
            <a:ahLst/>
            <a:cxnLst/>
            <a:rect l="l" t="t" r="r" b="b"/>
            <a:pathLst>
              <a:path w="455484" h="455484">
                <a:moveTo>
                  <a:pt x="0" y="0"/>
                </a:moveTo>
                <a:lnTo>
                  <a:pt x="455484" y="0"/>
                </a:lnTo>
                <a:lnTo>
                  <a:pt x="455484" y="455485"/>
                </a:lnTo>
                <a:lnTo>
                  <a:pt x="0" y="4554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28" name="Freeform 28"/>
          <p:cNvSpPr/>
          <p:nvPr/>
        </p:nvSpPr>
        <p:spPr>
          <a:xfrm>
            <a:off x="7648333" y="3543777"/>
            <a:ext cx="455484" cy="455484"/>
          </a:xfrm>
          <a:custGeom>
            <a:avLst/>
            <a:gdLst/>
            <a:ahLst/>
            <a:cxnLst/>
            <a:rect l="l" t="t" r="r" b="b"/>
            <a:pathLst>
              <a:path w="455484" h="455484">
                <a:moveTo>
                  <a:pt x="0" y="0"/>
                </a:moveTo>
                <a:lnTo>
                  <a:pt x="455484" y="0"/>
                </a:lnTo>
                <a:lnTo>
                  <a:pt x="455484" y="455484"/>
                </a:lnTo>
                <a:lnTo>
                  <a:pt x="0" y="45548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29" name="Freeform 29"/>
          <p:cNvSpPr/>
          <p:nvPr/>
        </p:nvSpPr>
        <p:spPr>
          <a:xfrm>
            <a:off x="6022222" y="8512666"/>
            <a:ext cx="455484" cy="455484"/>
          </a:xfrm>
          <a:custGeom>
            <a:avLst/>
            <a:gdLst/>
            <a:ahLst/>
            <a:cxnLst/>
            <a:rect l="l" t="t" r="r" b="b"/>
            <a:pathLst>
              <a:path w="455484" h="455484">
                <a:moveTo>
                  <a:pt x="0" y="0"/>
                </a:moveTo>
                <a:lnTo>
                  <a:pt x="455484" y="0"/>
                </a:lnTo>
                <a:lnTo>
                  <a:pt x="455484" y="455484"/>
                </a:lnTo>
                <a:lnTo>
                  <a:pt x="0" y="45548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0" name="Freeform 30"/>
          <p:cNvSpPr/>
          <p:nvPr/>
        </p:nvSpPr>
        <p:spPr>
          <a:xfrm>
            <a:off x="7648333" y="6118709"/>
            <a:ext cx="455484" cy="455484"/>
          </a:xfrm>
          <a:custGeom>
            <a:avLst/>
            <a:gdLst/>
            <a:ahLst/>
            <a:cxnLst/>
            <a:rect l="l" t="t" r="r" b="b"/>
            <a:pathLst>
              <a:path w="455484" h="455484">
                <a:moveTo>
                  <a:pt x="0" y="0"/>
                </a:moveTo>
                <a:lnTo>
                  <a:pt x="455484" y="0"/>
                </a:lnTo>
                <a:lnTo>
                  <a:pt x="455484" y="455484"/>
                </a:lnTo>
                <a:lnTo>
                  <a:pt x="0" y="45548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271406"/>
            <a:ext cx="3393837" cy="427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99"/>
              </a:lnSpc>
            </a:pPr>
            <a:r>
              <a:rPr lang="en-US" sz="2399" spc="119">
                <a:solidFill>
                  <a:srgbClr val="191919"/>
                </a:solidFill>
                <a:latin typeface="Aileron"/>
                <a:ea typeface="Aileron"/>
                <a:cs typeface="Aileron"/>
                <a:sym typeface="Aileron"/>
              </a:rPr>
              <a:t>Mood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5697535"/>
            <a:ext cx="3393837" cy="427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99"/>
              </a:lnSpc>
            </a:pPr>
            <a:r>
              <a:rPr lang="en-US" sz="2399" spc="119">
                <a:solidFill>
                  <a:srgbClr val="191919"/>
                </a:solidFill>
                <a:latin typeface="Aileron"/>
                <a:ea typeface="Aileron"/>
                <a:cs typeface="Aileron"/>
                <a:sym typeface="Aileron"/>
              </a:rPr>
              <a:t>Hope Tank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678817" y="6531889"/>
            <a:ext cx="1536560" cy="447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191919"/>
                </a:solidFill>
                <a:latin typeface="Aileron"/>
                <a:ea typeface="Aileron"/>
                <a:cs typeface="Aileron"/>
                <a:sym typeface="Aileron"/>
              </a:rPr>
              <a:t>25%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791700" y="6523937"/>
            <a:ext cx="1536560" cy="447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191919"/>
                </a:solidFill>
                <a:latin typeface="Aileron"/>
                <a:ea typeface="Aileron"/>
                <a:cs typeface="Aileron"/>
                <a:sym typeface="Aileron"/>
              </a:rPr>
              <a:t>50%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324038" y="6523937"/>
            <a:ext cx="1536560" cy="447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191919"/>
                </a:solidFill>
                <a:latin typeface="Aileron"/>
                <a:ea typeface="Aileron"/>
                <a:cs typeface="Aileron"/>
                <a:sym typeface="Aileron"/>
              </a:rPr>
              <a:t>75%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4813282" y="3156939"/>
            <a:ext cx="12446018" cy="3119348"/>
            <a:chOff x="0" y="0"/>
            <a:chExt cx="16594691" cy="4159131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6594691" cy="963927"/>
              <a:chOff x="0" y="0"/>
              <a:chExt cx="12550184" cy="72899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2550184" cy="728996"/>
              </a:xfrm>
              <a:custGeom>
                <a:avLst/>
                <a:gdLst/>
                <a:ahLst/>
                <a:cxnLst/>
                <a:rect l="l" t="t" r="r" b="b"/>
                <a:pathLst>
                  <a:path w="12550184" h="728996">
                    <a:moveTo>
                      <a:pt x="12425724" y="728996"/>
                    </a:moveTo>
                    <a:lnTo>
                      <a:pt x="124460" y="728996"/>
                    </a:lnTo>
                    <a:cubicBezTo>
                      <a:pt x="55880" y="728996"/>
                      <a:pt x="0" y="673116"/>
                      <a:pt x="0" y="60453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425724" y="0"/>
                    </a:lnTo>
                    <a:cubicBezTo>
                      <a:pt x="12494304" y="0"/>
                      <a:pt x="12550184" y="55880"/>
                      <a:pt x="12550184" y="124460"/>
                    </a:cubicBezTo>
                    <a:lnTo>
                      <a:pt x="12550184" y="604536"/>
                    </a:lnTo>
                    <a:cubicBezTo>
                      <a:pt x="12550184" y="673116"/>
                      <a:pt x="12494304" y="728996"/>
                      <a:pt x="12425724" y="728996"/>
                    </a:cubicBezTo>
                    <a:close/>
                  </a:path>
                </a:pathLst>
              </a:custGeom>
              <a:solidFill>
                <a:srgbClr val="86EAE9">
                  <a:alpha val="19608"/>
                </a:srgbClr>
              </a:solidFill>
            </p:spPr>
            <p:txBody>
              <a:bodyPr/>
              <a:lstStyle/>
              <a:p>
                <a:endParaRPr lang="es-SV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3195204"/>
              <a:ext cx="16594691" cy="963927"/>
              <a:chOff x="0" y="0"/>
              <a:chExt cx="12550184" cy="72899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2550184" cy="728996"/>
              </a:xfrm>
              <a:custGeom>
                <a:avLst/>
                <a:gdLst/>
                <a:ahLst/>
                <a:cxnLst/>
                <a:rect l="l" t="t" r="r" b="b"/>
                <a:pathLst>
                  <a:path w="12550184" h="728996">
                    <a:moveTo>
                      <a:pt x="12425724" y="728996"/>
                    </a:moveTo>
                    <a:lnTo>
                      <a:pt x="124460" y="728996"/>
                    </a:lnTo>
                    <a:cubicBezTo>
                      <a:pt x="55880" y="728996"/>
                      <a:pt x="0" y="673116"/>
                      <a:pt x="0" y="60453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425724" y="0"/>
                    </a:lnTo>
                    <a:cubicBezTo>
                      <a:pt x="12494304" y="0"/>
                      <a:pt x="12550184" y="55880"/>
                      <a:pt x="12550184" y="124460"/>
                    </a:cubicBezTo>
                    <a:lnTo>
                      <a:pt x="12550184" y="604536"/>
                    </a:lnTo>
                    <a:cubicBezTo>
                      <a:pt x="12550184" y="673116"/>
                      <a:pt x="12494304" y="728996"/>
                      <a:pt x="12425724" y="728996"/>
                    </a:cubicBezTo>
                    <a:close/>
                  </a:path>
                </a:pathLst>
              </a:custGeom>
              <a:solidFill>
                <a:srgbClr val="37C9EF">
                  <a:alpha val="19608"/>
                </a:srgbClr>
              </a:solidFill>
            </p:spPr>
            <p:txBody>
              <a:bodyPr/>
              <a:lstStyle/>
              <a:p>
                <a:endParaRPr lang="es-SV"/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>
            <a:off x="4813282" y="5553342"/>
            <a:ext cx="12446018" cy="722945"/>
            <a:chOff x="0" y="0"/>
            <a:chExt cx="12550184" cy="72899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550184" cy="728996"/>
            </a:xfrm>
            <a:custGeom>
              <a:avLst/>
              <a:gdLst/>
              <a:ahLst/>
              <a:cxnLst/>
              <a:rect l="l" t="t" r="r" b="b"/>
              <a:pathLst>
                <a:path w="12550184" h="728996">
                  <a:moveTo>
                    <a:pt x="12425724" y="728996"/>
                  </a:moveTo>
                  <a:lnTo>
                    <a:pt x="124460" y="728996"/>
                  </a:lnTo>
                  <a:cubicBezTo>
                    <a:pt x="55880" y="728996"/>
                    <a:pt x="0" y="673116"/>
                    <a:pt x="0" y="6045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425724" y="0"/>
                  </a:lnTo>
                  <a:cubicBezTo>
                    <a:pt x="12494304" y="0"/>
                    <a:pt x="12550184" y="55880"/>
                    <a:pt x="12550184" y="124460"/>
                  </a:cubicBezTo>
                  <a:lnTo>
                    <a:pt x="12550184" y="604536"/>
                  </a:lnTo>
                  <a:cubicBezTo>
                    <a:pt x="12550184" y="673116"/>
                    <a:pt x="12494304" y="728996"/>
                    <a:pt x="12425724" y="728996"/>
                  </a:cubicBezTo>
                  <a:close/>
                </a:path>
              </a:pathLst>
            </a:custGeom>
            <a:solidFill>
              <a:srgbClr val="37C9EF"/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813282" y="3156939"/>
            <a:ext cx="10611290" cy="722945"/>
            <a:chOff x="0" y="0"/>
            <a:chExt cx="10700101" cy="72899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700100" cy="728996"/>
            </a:xfrm>
            <a:custGeom>
              <a:avLst/>
              <a:gdLst/>
              <a:ahLst/>
              <a:cxnLst/>
              <a:rect l="l" t="t" r="r" b="b"/>
              <a:pathLst>
                <a:path w="10700100" h="728996">
                  <a:moveTo>
                    <a:pt x="10575641" y="728996"/>
                  </a:moveTo>
                  <a:lnTo>
                    <a:pt x="124460" y="728996"/>
                  </a:lnTo>
                  <a:cubicBezTo>
                    <a:pt x="55880" y="728996"/>
                    <a:pt x="0" y="673116"/>
                    <a:pt x="0" y="6045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575641" y="0"/>
                  </a:lnTo>
                  <a:cubicBezTo>
                    <a:pt x="10644221" y="0"/>
                    <a:pt x="10700100" y="55880"/>
                    <a:pt x="10700100" y="124460"/>
                  </a:cubicBezTo>
                  <a:lnTo>
                    <a:pt x="10700100" y="604536"/>
                  </a:lnTo>
                  <a:cubicBezTo>
                    <a:pt x="10700100" y="673116"/>
                    <a:pt x="10644221" y="728996"/>
                    <a:pt x="10575641" y="728996"/>
                  </a:cubicBezTo>
                  <a:close/>
                </a:path>
              </a:pathLst>
            </a:custGeom>
            <a:solidFill>
              <a:srgbClr val="86EAE9"/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28700" y="1039812"/>
            <a:ext cx="16230600" cy="1122680"/>
            <a:chOff x="0" y="0"/>
            <a:chExt cx="21640800" cy="1496907"/>
          </a:xfrm>
        </p:grpSpPr>
        <p:sp>
          <p:nvSpPr>
            <p:cNvPr id="17" name="TextBox 17"/>
            <p:cNvSpPr txBox="1"/>
            <p:nvPr/>
          </p:nvSpPr>
          <p:spPr>
            <a:xfrm>
              <a:off x="0" y="918210"/>
              <a:ext cx="21640800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28575"/>
              <a:ext cx="21640800" cy="692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 b="1" spc="-72">
                  <a:solidFill>
                    <a:srgbClr val="37C9EF"/>
                  </a:solidFill>
                  <a:latin typeface="Aileron Heavy"/>
                  <a:ea typeface="Aileron Heavy"/>
                  <a:cs typeface="Aileron Heavy"/>
                  <a:sym typeface="Aileron Heavy"/>
                </a:rPr>
                <a:t>Check-In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813282" y="3338081"/>
            <a:ext cx="12446018" cy="390110"/>
            <a:chOff x="0" y="0"/>
            <a:chExt cx="16594691" cy="520147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57150"/>
              <a:ext cx="2048747" cy="577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1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2909189" y="-57150"/>
              <a:ext cx="2048747" cy="577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2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5818377" y="-57150"/>
              <a:ext cx="2048747" cy="577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3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8524366" y="-57150"/>
              <a:ext cx="2048747" cy="577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4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1636755" y="-57150"/>
              <a:ext cx="2048747" cy="577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5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4545944" y="-57150"/>
              <a:ext cx="2048747" cy="577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4831636" y="3980065"/>
            <a:ext cx="1847181" cy="447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191919"/>
                </a:solidFill>
                <a:latin typeface="Aileron"/>
                <a:ea typeface="Aileron"/>
                <a:cs typeface="Aileron"/>
                <a:sym typeface="Aileron"/>
              </a:rPr>
              <a:t>Depressive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015896" y="3980065"/>
            <a:ext cx="1536560" cy="447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191919"/>
                </a:solidFill>
                <a:latin typeface="Aileron"/>
                <a:ea typeface="Aileron"/>
                <a:cs typeface="Aileron"/>
                <a:sym typeface="Aileron"/>
              </a:rPr>
              <a:t>Sad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144000" y="3980065"/>
            <a:ext cx="1536560" cy="447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191919"/>
                </a:solidFill>
                <a:latin typeface="Aileron"/>
                <a:ea typeface="Aileron"/>
                <a:cs typeface="Aileron"/>
                <a:sym typeface="Aileron"/>
              </a:rPr>
              <a:t>Neutral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328260" y="3980065"/>
            <a:ext cx="1536560" cy="447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191919"/>
                </a:solidFill>
                <a:latin typeface="Aileron"/>
                <a:ea typeface="Aileron"/>
                <a:cs typeface="Aileron"/>
                <a:sym typeface="Aileron"/>
              </a:rPr>
              <a:t>Good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652930" y="3980065"/>
            <a:ext cx="1536560" cy="447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191919"/>
                </a:solidFill>
                <a:latin typeface="Aileron"/>
                <a:ea typeface="Aileron"/>
                <a:cs typeface="Aileron"/>
                <a:sym typeface="Aileron"/>
              </a:rPr>
              <a:t>Stable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5469386" y="3980065"/>
            <a:ext cx="1536560" cy="447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16491020" y="6523937"/>
            <a:ext cx="1536560" cy="447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191919"/>
                </a:solidFill>
                <a:latin typeface="Aileron"/>
                <a:ea typeface="Aileron"/>
                <a:cs typeface="Aileron"/>
                <a:sym typeface="Aileron"/>
              </a:rPr>
              <a:t>100%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273167" y="6523937"/>
            <a:ext cx="1536560" cy="447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191919"/>
                </a:solidFill>
                <a:latin typeface="Aileron"/>
                <a:ea typeface="Aileron"/>
                <a:cs typeface="Aileron"/>
                <a:sym typeface="Aileron"/>
              </a:rPr>
              <a:t>0%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75750" y="2151555"/>
            <a:ext cx="38119" cy="5962650"/>
          </a:xfrm>
          <a:custGeom>
            <a:avLst/>
            <a:gdLst/>
            <a:ahLst/>
            <a:cxnLst/>
            <a:rect l="l" t="t" r="r" b="b"/>
            <a:pathLst>
              <a:path w="38119" h="5962650">
                <a:moveTo>
                  <a:pt x="0" y="0"/>
                </a:moveTo>
                <a:lnTo>
                  <a:pt x="38120" y="0"/>
                </a:lnTo>
                <a:lnTo>
                  <a:pt x="38120" y="5962650"/>
                </a:lnTo>
                <a:lnTo>
                  <a:pt x="0" y="59626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3" name="Group 3"/>
          <p:cNvGrpSpPr/>
          <p:nvPr/>
        </p:nvGrpSpPr>
        <p:grpSpPr>
          <a:xfrm>
            <a:off x="4717323" y="0"/>
            <a:ext cx="3924300" cy="10287000"/>
            <a:chOff x="0" y="0"/>
            <a:chExt cx="52324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232400" cy="13716000"/>
            </a:xfrm>
            <a:custGeom>
              <a:avLst/>
              <a:gdLst/>
              <a:ahLst/>
              <a:cxnLst/>
              <a:rect l="l" t="t" r="r" b="b"/>
              <a:pathLst>
                <a:path w="5232400" h="13716000">
                  <a:moveTo>
                    <a:pt x="0" y="0"/>
                  </a:moveTo>
                  <a:lnTo>
                    <a:pt x="5232400" y="0"/>
                  </a:lnTo>
                  <a:lnTo>
                    <a:pt x="52324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45947" y="3811181"/>
            <a:ext cx="2891695" cy="2690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68"/>
              </a:lnSpc>
            </a:pPr>
            <a:r>
              <a:rPr lang="en-US" sz="4000" b="1">
                <a:solidFill>
                  <a:srgbClr val="7CD4D1"/>
                </a:solidFill>
                <a:latin typeface="Arial Bold"/>
                <a:ea typeface="Arial Bold"/>
                <a:cs typeface="Arial Bold"/>
                <a:sym typeface="Arial Bold"/>
              </a:rPr>
              <a:t>PRINCIPLE</a:t>
            </a:r>
          </a:p>
          <a:p>
            <a:pPr algn="ctr">
              <a:lnSpc>
                <a:spcPts val="10536"/>
              </a:lnSpc>
            </a:pPr>
            <a:r>
              <a:rPr lang="en-US" sz="8000" b="1">
                <a:solidFill>
                  <a:srgbClr val="7CD4D1"/>
                </a:solidFill>
                <a:latin typeface="Arial Bold"/>
                <a:ea typeface="Arial Bold"/>
                <a:cs typeface="Arial Bold"/>
                <a:sym typeface="Arial Bold"/>
              </a:rPr>
              <a:t>1</a:t>
            </a:r>
          </a:p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808185"/>
                </a:solidFill>
                <a:latin typeface="Arial Bold"/>
                <a:ea typeface="Arial Bold"/>
                <a:cs typeface="Arial Bold"/>
                <a:sym typeface="Arial Bold"/>
              </a:rPr>
              <a:t>ACCEPTING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16868" y="9012384"/>
            <a:ext cx="3941769" cy="1204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7"/>
              </a:lnSpc>
            </a:pPr>
            <a:r>
              <a:rPr lang="en-US" sz="1399">
                <a:solidFill>
                  <a:srgbClr val="12538A"/>
                </a:solidFill>
                <a:latin typeface="Arial"/>
                <a:ea typeface="Arial"/>
                <a:cs typeface="Arial"/>
                <a:sym typeface="Arial"/>
              </a:rPr>
              <a:t>Blue Paragraph: Person with diagnosis </a:t>
            </a:r>
            <a:r>
              <a:rPr lang="en-US" sz="1399">
                <a:solidFill>
                  <a:srgbClr val="00BE62"/>
                </a:solidFill>
                <a:latin typeface="Arial"/>
                <a:ea typeface="Arial"/>
                <a:cs typeface="Arial"/>
                <a:sym typeface="Arial"/>
              </a:rPr>
              <a:t>Green Paragraph: Loved One </a:t>
            </a:r>
            <a:r>
              <a:rPr lang="en-US" sz="1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Black Paragraph: Working it together </a:t>
            </a:r>
            <a:r>
              <a:rPr lang="en-US" sz="1399">
                <a:solidFill>
                  <a:srgbClr val="FF3131"/>
                </a:solidFill>
                <a:latin typeface="Arial"/>
                <a:ea typeface="Arial"/>
                <a:cs typeface="Arial"/>
                <a:sym typeface="Arial"/>
              </a:rPr>
              <a:t>Red paragraph: The verse that accompanies the </a:t>
            </a:r>
          </a:p>
          <a:p>
            <a:pPr algn="l">
              <a:lnSpc>
                <a:spcPts val="1275"/>
              </a:lnSpc>
            </a:pPr>
            <a:r>
              <a:rPr lang="en-US" sz="1399">
                <a:solidFill>
                  <a:srgbClr val="FF3131"/>
                </a:solidFill>
                <a:latin typeface="Arial"/>
                <a:ea typeface="Arial"/>
                <a:cs typeface="Arial"/>
                <a:sym typeface="Arial"/>
              </a:rPr>
              <a:t>beginning of the paragraph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44000" y="1184291"/>
            <a:ext cx="8991600" cy="3999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499" dirty="0">
                <a:solidFill>
                  <a:srgbClr val="12538A"/>
                </a:solidFill>
                <a:latin typeface="Arial"/>
                <a:ea typeface="Arial"/>
                <a:cs typeface="Arial"/>
                <a:sym typeface="Arial"/>
              </a:rPr>
              <a:t>My life is affected by a mental health issue and it can become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0" y="1670037"/>
            <a:ext cx="4572000" cy="3999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499" spc="7" dirty="0">
                <a:solidFill>
                  <a:srgbClr val="12538A"/>
                </a:solidFill>
                <a:latin typeface="Arial"/>
                <a:ea typeface="Arial"/>
                <a:cs typeface="Arial"/>
                <a:sym typeface="Arial"/>
              </a:rPr>
              <a:t>unmanageable</a:t>
            </a:r>
            <a:r>
              <a:rPr lang="en-US" sz="2499" spc="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99" spc="7" dirty="0">
                <a:solidFill>
                  <a:srgbClr val="12538A"/>
                </a:solidFill>
                <a:latin typeface="Arial"/>
                <a:ea typeface="Arial"/>
                <a:cs typeface="Arial"/>
                <a:sym typeface="Arial"/>
              </a:rPr>
              <a:t>and hopeless</a:t>
            </a:r>
            <a:r>
              <a:rPr lang="en-US" sz="2499" spc="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335000" y="1670037"/>
            <a:ext cx="6228607" cy="399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499" dirty="0">
                <a:solidFill>
                  <a:srgbClr val="12538A"/>
                </a:solidFill>
                <a:latin typeface="Arial"/>
                <a:ea typeface="Arial"/>
                <a:cs typeface="Arial"/>
                <a:sym typeface="Arial"/>
              </a:rPr>
              <a:t>especially if I ignored or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144000" y="2498627"/>
            <a:ext cx="8843696" cy="5061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49"/>
              </a:lnSpc>
            </a:pPr>
            <a:r>
              <a:rPr lang="en-US" sz="2499" spc="42" dirty="0">
                <a:solidFill>
                  <a:srgbClr val="12538A"/>
                </a:solidFill>
                <a:latin typeface="Arial"/>
                <a:ea typeface="Arial"/>
                <a:cs typeface="Arial"/>
                <a:sym typeface="Arial"/>
              </a:rPr>
              <a:t>to overcome struggles and find more joy in life.</a:t>
            </a:r>
          </a:p>
          <a:p>
            <a:pPr algn="just">
              <a:lnSpc>
                <a:spcPts val="6249"/>
              </a:lnSpc>
            </a:pPr>
            <a:r>
              <a:rPr lang="en-US" sz="2499" dirty="0">
                <a:solidFill>
                  <a:srgbClr val="00BE62"/>
                </a:solidFill>
                <a:latin typeface="Arial"/>
                <a:ea typeface="Arial"/>
                <a:cs typeface="Arial"/>
                <a:sym typeface="Arial"/>
              </a:rPr>
              <a:t>My loved one's mental health challenge has also left me </a:t>
            </a:r>
          </a:p>
          <a:p>
            <a:pPr algn="just">
              <a:lnSpc>
                <a:spcPts val="1249"/>
              </a:lnSpc>
            </a:pPr>
            <a:r>
              <a:rPr lang="en-US" sz="2499" spc="35" dirty="0">
                <a:solidFill>
                  <a:srgbClr val="00BE62"/>
                </a:solidFill>
                <a:latin typeface="Arial"/>
                <a:ea typeface="Arial"/>
                <a:cs typeface="Arial"/>
                <a:sym typeface="Arial"/>
              </a:rPr>
              <a:t>feeling helpless and hopeless. Therefore, I choose the help </a:t>
            </a:r>
          </a:p>
          <a:p>
            <a:pPr algn="just">
              <a:lnSpc>
                <a:spcPts val="5649"/>
              </a:lnSpc>
            </a:pPr>
            <a:r>
              <a:rPr lang="en-US" sz="2499" dirty="0">
                <a:solidFill>
                  <a:srgbClr val="00BE62"/>
                </a:solidFill>
                <a:latin typeface="Arial"/>
                <a:ea typeface="Arial"/>
                <a:cs typeface="Arial"/>
                <a:sym typeface="Arial"/>
              </a:rPr>
              <a:t>of others to learn about the disorder and choose healthy </a:t>
            </a:r>
          </a:p>
          <a:p>
            <a:pPr algn="just">
              <a:lnSpc>
                <a:spcPts val="1249"/>
              </a:lnSpc>
            </a:pPr>
            <a:r>
              <a:rPr lang="en-US" sz="2499" dirty="0">
                <a:solidFill>
                  <a:srgbClr val="00BE62"/>
                </a:solidFill>
                <a:latin typeface="Arial"/>
                <a:ea typeface="Arial"/>
                <a:cs typeface="Arial"/>
                <a:sym typeface="Arial"/>
              </a:rPr>
              <a:t>boundaries for myself.</a:t>
            </a:r>
          </a:p>
          <a:p>
            <a:pPr algn="just">
              <a:lnSpc>
                <a:spcPts val="6249"/>
              </a:lnSpc>
            </a:pPr>
            <a:r>
              <a:rPr lang="en-US" sz="2499" spc="2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Together, we have understanding. We remind each other of </a:t>
            </a:r>
          </a:p>
          <a:p>
            <a:pPr algn="just">
              <a:lnSpc>
                <a:spcPts val="1249"/>
              </a:lnSpc>
            </a:pPr>
            <a:r>
              <a:rPr lang="en-US" sz="2499" spc="2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love of the Lord, and that He alone can do all things. He </a:t>
            </a:r>
          </a:p>
          <a:p>
            <a:pPr algn="just">
              <a:lnSpc>
                <a:spcPts val="5649"/>
              </a:lnSpc>
            </a:pPr>
            <a:r>
              <a:rPr lang="en-US" sz="2499" spc="6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the Source of our hope and in Him we can overcome all </a:t>
            </a:r>
          </a:p>
          <a:p>
            <a:pPr algn="just">
              <a:lnSpc>
                <a:spcPts val="1249"/>
              </a:lnSpc>
            </a:pPr>
            <a:r>
              <a:rPr lang="en-US" sz="24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things.</a:t>
            </a:r>
          </a:p>
          <a:p>
            <a:pPr algn="just">
              <a:lnSpc>
                <a:spcPts val="6249"/>
              </a:lnSpc>
            </a:pPr>
            <a:r>
              <a:rPr lang="en-US" sz="2499" dirty="0">
                <a:solidFill>
                  <a:srgbClr val="FF3131"/>
                </a:solidFill>
                <a:latin typeface="Arial"/>
                <a:ea typeface="Arial"/>
                <a:cs typeface="Arial"/>
                <a:sym typeface="Arial"/>
              </a:rPr>
              <a:t>"I can do all things through Christ who strengthens </a:t>
            </a:r>
          </a:p>
          <a:p>
            <a:pPr algn="just">
              <a:lnSpc>
                <a:spcPts val="1249"/>
              </a:lnSpc>
            </a:pPr>
            <a:r>
              <a:rPr lang="en-US" sz="2499" dirty="0">
                <a:solidFill>
                  <a:srgbClr val="FF3131"/>
                </a:solidFill>
                <a:latin typeface="Arial"/>
                <a:ea typeface="Arial"/>
                <a:cs typeface="Arial"/>
                <a:sym typeface="Arial"/>
              </a:rPr>
              <a:t>me." Philippians 4:13 (NIV)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4B1929-1260-0A5E-920C-758CE2C0858C}"/>
              </a:ext>
            </a:extLst>
          </p:cNvPr>
          <p:cNvSpPr txBox="1"/>
          <p:nvPr/>
        </p:nvSpPr>
        <p:spPr>
          <a:xfrm>
            <a:off x="9062209" y="2055659"/>
            <a:ext cx="9817100" cy="489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449"/>
              </a:lnSpc>
            </a:pPr>
            <a:r>
              <a:rPr lang="en-US" sz="2500" dirty="0">
                <a:solidFill>
                  <a:srgbClr val="12538A"/>
                </a:solidFill>
                <a:latin typeface="Arial"/>
                <a:ea typeface="Arial"/>
                <a:cs typeface="Arial"/>
                <a:sym typeface="Arial"/>
              </a:rPr>
              <a:t>untreated. </a:t>
            </a:r>
            <a:r>
              <a:rPr lang="en-US" sz="2499" spc="42" dirty="0">
                <a:solidFill>
                  <a:srgbClr val="12538A"/>
                </a:solidFill>
                <a:latin typeface="Arial"/>
                <a:ea typeface="Arial"/>
                <a:cs typeface="Arial"/>
                <a:sym typeface="Arial"/>
              </a:rPr>
              <a:t>Therefore, I choose the help and support of others</a:t>
            </a:r>
            <a:r>
              <a:rPr lang="en-US" sz="2500" dirty="0">
                <a:solidFill>
                  <a:srgbClr val="12538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75750" y="2151593"/>
            <a:ext cx="38119" cy="5963288"/>
          </a:xfrm>
          <a:custGeom>
            <a:avLst/>
            <a:gdLst/>
            <a:ahLst/>
            <a:cxnLst/>
            <a:rect l="l" t="t" r="r" b="b"/>
            <a:pathLst>
              <a:path w="38119" h="5963288">
                <a:moveTo>
                  <a:pt x="0" y="0"/>
                </a:moveTo>
                <a:lnTo>
                  <a:pt x="38120" y="0"/>
                </a:lnTo>
                <a:lnTo>
                  <a:pt x="38120" y="5963288"/>
                </a:lnTo>
                <a:lnTo>
                  <a:pt x="0" y="59632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3" name="Group 3"/>
          <p:cNvGrpSpPr/>
          <p:nvPr/>
        </p:nvGrpSpPr>
        <p:grpSpPr>
          <a:xfrm>
            <a:off x="4717323" y="0"/>
            <a:ext cx="3924300" cy="10287000"/>
            <a:chOff x="0" y="0"/>
            <a:chExt cx="52324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232400" cy="13716000"/>
            </a:xfrm>
            <a:custGeom>
              <a:avLst/>
              <a:gdLst/>
              <a:ahLst/>
              <a:cxnLst/>
              <a:rect l="l" t="t" r="r" b="b"/>
              <a:pathLst>
                <a:path w="5232400" h="13716000">
                  <a:moveTo>
                    <a:pt x="0" y="0"/>
                  </a:moveTo>
                  <a:lnTo>
                    <a:pt x="5232400" y="0"/>
                  </a:lnTo>
                  <a:lnTo>
                    <a:pt x="52324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143362" y="1184100"/>
            <a:ext cx="8844344" cy="7442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49"/>
              </a:lnSpc>
            </a:pPr>
            <a:r>
              <a:rPr lang="en-US" sz="2499">
                <a:solidFill>
                  <a:srgbClr val="12538A"/>
                </a:solidFill>
                <a:latin typeface="Arial"/>
                <a:ea typeface="Arial"/>
                <a:cs typeface="Arial"/>
                <a:sym typeface="Arial"/>
              </a:rPr>
              <a:t>My mental health challenge has also affected my relationships and the lives of those around me. Therefore, I choose to overcome both for my own sake, and for the sake of those who love me.</a:t>
            </a:r>
          </a:p>
          <a:p>
            <a:pPr algn="just">
              <a:lnSpc>
                <a:spcPts val="6249"/>
              </a:lnSpc>
            </a:pPr>
            <a:r>
              <a:rPr lang="en-US" sz="2499">
                <a:solidFill>
                  <a:srgbClr val="00BE62"/>
                </a:solidFill>
                <a:latin typeface="Arial"/>
                <a:ea typeface="Arial"/>
                <a:cs typeface="Arial"/>
                <a:sym typeface="Arial"/>
              </a:rPr>
              <a:t>I have not always responded to my loved one's mental </a:t>
            </a:r>
          </a:p>
          <a:p>
            <a:pPr algn="just">
              <a:lnSpc>
                <a:spcPts val="1249"/>
              </a:lnSpc>
            </a:pPr>
            <a:r>
              <a:rPr lang="en-US" sz="2499" spc="42">
                <a:solidFill>
                  <a:srgbClr val="00BE62"/>
                </a:solidFill>
                <a:latin typeface="Arial"/>
                <a:ea typeface="Arial"/>
                <a:cs typeface="Arial"/>
                <a:sym typeface="Arial"/>
              </a:rPr>
              <a:t>health situation in ways that were good for the relationship. </a:t>
            </a:r>
          </a:p>
          <a:p>
            <a:pPr algn="just">
              <a:lnSpc>
                <a:spcPts val="5649"/>
              </a:lnSpc>
            </a:pPr>
            <a:r>
              <a:rPr lang="en-US" sz="2499">
                <a:solidFill>
                  <a:srgbClr val="00BE62"/>
                </a:solidFill>
                <a:latin typeface="Arial"/>
                <a:ea typeface="Arial"/>
                <a:cs typeface="Arial"/>
                <a:sym typeface="Arial"/>
              </a:rPr>
              <a:t>Therefore, I choose to learn better ways to communicate </a:t>
            </a:r>
          </a:p>
          <a:p>
            <a:pPr algn="just">
              <a:lnSpc>
                <a:spcPts val="1249"/>
              </a:lnSpc>
            </a:pPr>
            <a:r>
              <a:rPr lang="en-US" sz="2499">
                <a:solidFill>
                  <a:srgbClr val="00BE62"/>
                </a:solidFill>
                <a:latin typeface="Arial"/>
                <a:ea typeface="Arial"/>
                <a:cs typeface="Arial"/>
                <a:sym typeface="Arial"/>
              </a:rPr>
              <a:t>with, support and encourage my loved one.</a:t>
            </a:r>
          </a:p>
          <a:p>
            <a:pPr algn="just">
              <a:lnSpc>
                <a:spcPts val="6249"/>
              </a:lnSpc>
            </a:pPr>
            <a:r>
              <a:rPr lang="en-US" sz="2499" spc="1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Together, we commit ourselves to speaking the truth in love, </a:t>
            </a:r>
          </a:p>
          <a:p>
            <a:pPr algn="just">
              <a:lnSpc>
                <a:spcPts val="1249"/>
              </a:lnSpc>
            </a:pPr>
            <a:r>
              <a:rPr lang="en-US" sz="2499" spc="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healing broken relationships and looking at each other as the </a:t>
            </a:r>
          </a:p>
          <a:p>
            <a:pPr algn="just">
              <a:lnSpc>
                <a:spcPts val="5649"/>
              </a:lnSpc>
            </a:pPr>
            <a:r>
              <a:rPr lang="en-US" sz="24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Lord looks at us.</a:t>
            </a:r>
          </a:p>
          <a:p>
            <a:pPr algn="just">
              <a:lnSpc>
                <a:spcPts val="6249"/>
              </a:lnSpc>
            </a:pPr>
            <a:r>
              <a:rPr lang="en-US" sz="2499" spc="22">
                <a:solidFill>
                  <a:srgbClr val="FF3131"/>
                </a:solidFill>
                <a:latin typeface="Arial"/>
                <a:ea typeface="Arial"/>
                <a:cs typeface="Arial"/>
                <a:sym typeface="Arial"/>
              </a:rPr>
              <a:t>"Therefore, let us follow that which contributes to peace and </a:t>
            </a:r>
          </a:p>
          <a:p>
            <a:pPr algn="just">
              <a:lnSpc>
                <a:spcPts val="1249"/>
              </a:lnSpc>
            </a:pPr>
            <a:r>
              <a:rPr lang="en-US" sz="2499">
                <a:solidFill>
                  <a:srgbClr val="FF3131"/>
                </a:solidFill>
                <a:latin typeface="Arial"/>
                <a:ea typeface="Arial"/>
                <a:cs typeface="Arial"/>
                <a:sym typeface="Arial"/>
              </a:rPr>
              <a:t>mutual edification."</a:t>
            </a:r>
          </a:p>
          <a:p>
            <a:pPr algn="just">
              <a:lnSpc>
                <a:spcPts val="5649"/>
              </a:lnSpc>
            </a:pPr>
            <a:r>
              <a:rPr lang="en-US" sz="2499">
                <a:solidFill>
                  <a:srgbClr val="FF3131"/>
                </a:solidFill>
                <a:latin typeface="Arial"/>
                <a:ea typeface="Arial"/>
                <a:cs typeface="Arial"/>
                <a:sym typeface="Arial"/>
              </a:rPr>
              <a:t>Romans 14:19 (NKJV1995)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32140" y="3891639"/>
            <a:ext cx="3621319" cy="2517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68"/>
              </a:lnSpc>
            </a:pPr>
            <a:r>
              <a:rPr lang="en-US" sz="4000" b="1">
                <a:solidFill>
                  <a:srgbClr val="4AB0B4"/>
                </a:solidFill>
                <a:latin typeface="Arial Bold"/>
                <a:ea typeface="Arial Bold"/>
                <a:cs typeface="Arial Bold"/>
                <a:sym typeface="Arial Bold"/>
              </a:rPr>
              <a:t>PRINCIPLE</a:t>
            </a:r>
          </a:p>
          <a:p>
            <a:pPr algn="ctr">
              <a:lnSpc>
                <a:spcPts val="10536"/>
              </a:lnSpc>
            </a:pPr>
            <a:r>
              <a:rPr lang="en-US" sz="8000" b="1">
                <a:solidFill>
                  <a:srgbClr val="4AB0B4"/>
                </a:solidFill>
                <a:latin typeface="Arial Bold"/>
                <a:ea typeface="Arial Bold"/>
                <a:cs typeface="Arial Bold"/>
                <a:sym typeface="Arial Bold"/>
              </a:rPr>
              <a:t>2</a:t>
            </a: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808185"/>
                </a:solidFill>
                <a:latin typeface="Arial Bold"/>
                <a:ea typeface="Arial Bold"/>
                <a:cs typeface="Arial Bold"/>
                <a:sym typeface="Arial Bold"/>
              </a:rPr>
              <a:t>THE</a:t>
            </a:r>
            <a:r>
              <a:rPr lang="en-US" sz="279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99" b="1">
                <a:solidFill>
                  <a:srgbClr val="808185"/>
                </a:solidFill>
                <a:latin typeface="Arial Bold"/>
                <a:ea typeface="Arial Bold"/>
                <a:cs typeface="Arial Bold"/>
                <a:sym typeface="Arial Bold"/>
              </a:rPr>
              <a:t>DOMINO</a:t>
            </a:r>
            <a:r>
              <a:rPr lang="en-US" sz="279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99" b="1">
                <a:solidFill>
                  <a:srgbClr val="808185"/>
                </a:solidFill>
                <a:latin typeface="Arial Bold"/>
                <a:ea typeface="Arial Bold"/>
                <a:cs typeface="Arial Bold"/>
                <a:sym typeface="Arial Bold"/>
              </a:rPr>
              <a:t>EFFECT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05291" y="5765511"/>
            <a:ext cx="100832" cy="638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20"/>
              </a:lnSpc>
            </a:pPr>
            <a:r>
              <a:rPr lang="en-US" sz="2799" b="1">
                <a:solidFill>
                  <a:srgbClr val="808185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16868" y="9012250"/>
            <a:ext cx="3941769" cy="1204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7"/>
              </a:lnSpc>
            </a:pPr>
            <a:r>
              <a:rPr lang="en-US" sz="1399">
                <a:solidFill>
                  <a:srgbClr val="12538A"/>
                </a:solidFill>
                <a:latin typeface="Arial"/>
                <a:ea typeface="Arial"/>
                <a:cs typeface="Arial"/>
                <a:sym typeface="Arial"/>
              </a:rPr>
              <a:t>Blue Paragraph: Person with diagnosis </a:t>
            </a:r>
            <a:r>
              <a:rPr lang="en-US" sz="1399">
                <a:solidFill>
                  <a:srgbClr val="00BE62"/>
                </a:solidFill>
                <a:latin typeface="Arial"/>
                <a:ea typeface="Arial"/>
                <a:cs typeface="Arial"/>
                <a:sym typeface="Arial"/>
              </a:rPr>
              <a:t>Green Paragraph: Loved One </a:t>
            </a:r>
            <a:r>
              <a:rPr lang="en-US" sz="1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Black Paragraph: Working it together </a:t>
            </a:r>
            <a:r>
              <a:rPr lang="en-US" sz="1399">
                <a:solidFill>
                  <a:srgbClr val="FF3131"/>
                </a:solidFill>
                <a:latin typeface="Arial"/>
                <a:ea typeface="Arial"/>
                <a:cs typeface="Arial"/>
                <a:sym typeface="Arial"/>
              </a:rPr>
              <a:t>Red paragraph: The verse that accompanies the </a:t>
            </a:r>
          </a:p>
          <a:p>
            <a:pPr algn="l">
              <a:lnSpc>
                <a:spcPts val="1275"/>
              </a:lnSpc>
            </a:pPr>
            <a:r>
              <a:rPr lang="en-US" sz="1399">
                <a:solidFill>
                  <a:srgbClr val="FF3131"/>
                </a:solidFill>
                <a:latin typeface="Arial"/>
                <a:ea typeface="Arial"/>
                <a:cs typeface="Arial"/>
                <a:sym typeface="Arial"/>
              </a:rPr>
              <a:t>beginning of the paragraph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75750" y="2151593"/>
            <a:ext cx="38119" cy="5963288"/>
          </a:xfrm>
          <a:custGeom>
            <a:avLst/>
            <a:gdLst/>
            <a:ahLst/>
            <a:cxnLst/>
            <a:rect l="l" t="t" r="r" b="b"/>
            <a:pathLst>
              <a:path w="38119" h="5963288">
                <a:moveTo>
                  <a:pt x="0" y="0"/>
                </a:moveTo>
                <a:lnTo>
                  <a:pt x="38120" y="0"/>
                </a:lnTo>
                <a:lnTo>
                  <a:pt x="38120" y="5963288"/>
                </a:lnTo>
                <a:lnTo>
                  <a:pt x="0" y="59632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3" name="Group 3"/>
          <p:cNvGrpSpPr/>
          <p:nvPr/>
        </p:nvGrpSpPr>
        <p:grpSpPr>
          <a:xfrm>
            <a:off x="4717323" y="0"/>
            <a:ext cx="3924300" cy="10287000"/>
            <a:chOff x="0" y="0"/>
            <a:chExt cx="52324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232400" cy="13716000"/>
            </a:xfrm>
            <a:custGeom>
              <a:avLst/>
              <a:gdLst/>
              <a:ahLst/>
              <a:cxnLst/>
              <a:rect l="l" t="t" r="r" b="b"/>
              <a:pathLst>
                <a:path w="5232400" h="13716000">
                  <a:moveTo>
                    <a:pt x="0" y="0"/>
                  </a:moveTo>
                  <a:lnTo>
                    <a:pt x="5232400" y="0"/>
                  </a:lnTo>
                  <a:lnTo>
                    <a:pt x="52324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143362" y="1184100"/>
            <a:ext cx="8843696" cy="3498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499" spc="40">
                <a:solidFill>
                  <a:srgbClr val="12538A"/>
                </a:solidFill>
                <a:latin typeface="Arial"/>
                <a:ea typeface="Arial"/>
                <a:cs typeface="Arial"/>
                <a:sym typeface="Arial"/>
              </a:rPr>
              <a:t>My disorder can become an excuse. Therefore, I choose to believe that I can live a full and abundant life in spite of my disorder. I choose the support of people who will push me to "push through".</a:t>
            </a:r>
          </a:p>
          <a:p>
            <a:pPr algn="l">
              <a:lnSpc>
                <a:spcPts val="6249"/>
              </a:lnSpc>
            </a:pPr>
            <a:r>
              <a:rPr lang="en-US" sz="2499" spc="17">
                <a:solidFill>
                  <a:srgbClr val="00BE62"/>
                </a:solidFill>
                <a:latin typeface="Arial"/>
                <a:ea typeface="Arial"/>
                <a:cs typeface="Arial"/>
                <a:sym typeface="Arial"/>
              </a:rPr>
              <a:t>There are times when I don't understand my loved one and I </a:t>
            </a:r>
          </a:p>
          <a:p>
            <a:pPr algn="l">
              <a:lnSpc>
                <a:spcPts val="1249"/>
              </a:lnSpc>
            </a:pPr>
            <a:r>
              <a:rPr lang="en-US" sz="2499" spc="44">
                <a:solidFill>
                  <a:srgbClr val="00BE62"/>
                </a:solidFill>
                <a:latin typeface="Arial"/>
                <a:ea typeface="Arial"/>
                <a:cs typeface="Arial"/>
                <a:sym typeface="Arial"/>
              </a:rPr>
              <a:t>may either let them wallow in their excuses, or I push them </a:t>
            </a:r>
          </a:p>
          <a:p>
            <a:pPr algn="l">
              <a:lnSpc>
                <a:spcPts val="5649"/>
              </a:lnSpc>
            </a:pPr>
            <a:r>
              <a:rPr lang="en-US" sz="2499">
                <a:solidFill>
                  <a:srgbClr val="00BE62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44000" y="4041343"/>
            <a:ext cx="540182" cy="641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49"/>
              </a:lnSpc>
            </a:pPr>
            <a:r>
              <a:rPr lang="en-US" sz="2499">
                <a:solidFill>
                  <a:srgbClr val="00BE62"/>
                </a:solidFill>
                <a:latin typeface="Arial"/>
                <a:ea typeface="Arial"/>
                <a:cs typeface="Arial"/>
                <a:sym typeface="Arial"/>
              </a:rPr>
              <a:t>too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874882" y="4041343"/>
            <a:ext cx="828084" cy="641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49"/>
              </a:lnSpc>
            </a:pPr>
            <a:r>
              <a:rPr lang="en-US" sz="2499">
                <a:solidFill>
                  <a:srgbClr val="00BE62"/>
                </a:solidFill>
                <a:latin typeface="Arial"/>
                <a:ea typeface="Arial"/>
                <a:cs typeface="Arial"/>
                <a:sym typeface="Arial"/>
              </a:rPr>
              <a:t>hard.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887713" y="4041343"/>
            <a:ext cx="1584274" cy="641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49"/>
              </a:lnSpc>
            </a:pPr>
            <a:r>
              <a:rPr lang="en-US" sz="2499">
                <a:solidFill>
                  <a:srgbClr val="00BE62"/>
                </a:solidFill>
                <a:latin typeface="Arial"/>
                <a:ea typeface="Arial"/>
                <a:cs typeface="Arial"/>
                <a:sym typeface="Arial"/>
              </a:rPr>
              <a:t>Therefore,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641894" y="4041343"/>
            <a:ext cx="180061" cy="641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49"/>
              </a:lnSpc>
            </a:pPr>
            <a:r>
              <a:rPr lang="en-US" sz="2499">
                <a:solidFill>
                  <a:srgbClr val="00BE62"/>
                </a:solidFill>
                <a:latin typeface="Arial"/>
                <a:ea typeface="Arial"/>
                <a:cs typeface="Arial"/>
                <a:sym typeface="Arial"/>
              </a:rPr>
              <a:t>I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019723" y="4041343"/>
            <a:ext cx="1134123" cy="641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49"/>
              </a:lnSpc>
            </a:pPr>
            <a:r>
              <a:rPr lang="en-US" sz="2499">
                <a:solidFill>
                  <a:srgbClr val="00BE62"/>
                </a:solidFill>
                <a:latin typeface="Arial"/>
                <a:ea typeface="Arial"/>
                <a:cs typeface="Arial"/>
                <a:sym typeface="Arial"/>
              </a:rPr>
              <a:t>choose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332906" y="4041343"/>
            <a:ext cx="360121" cy="641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49"/>
              </a:lnSpc>
            </a:pPr>
            <a:r>
              <a:rPr lang="en-US" sz="2499">
                <a:solidFill>
                  <a:srgbClr val="00BE62"/>
                </a:solidFill>
                <a:latin typeface="Arial"/>
                <a:ea typeface="Arial"/>
                <a:cs typeface="Arial"/>
                <a:sym typeface="Arial"/>
              </a:rPr>
              <a:t>to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886937" y="4041343"/>
            <a:ext cx="810273" cy="641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49"/>
              </a:lnSpc>
            </a:pPr>
            <a:r>
              <a:rPr lang="en-US" sz="2499">
                <a:solidFill>
                  <a:srgbClr val="00BE62"/>
                </a:solidFill>
                <a:latin typeface="Arial"/>
                <a:ea typeface="Arial"/>
                <a:cs typeface="Arial"/>
                <a:sym typeface="Arial"/>
              </a:rPr>
              <a:t>learn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882299" y="4041343"/>
            <a:ext cx="1134447" cy="641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49"/>
              </a:lnSpc>
            </a:pPr>
            <a:r>
              <a:rPr lang="en-US" sz="2499">
                <a:solidFill>
                  <a:srgbClr val="00BE62"/>
                </a:solidFill>
                <a:latin typeface="Arial"/>
                <a:ea typeface="Arial"/>
                <a:cs typeface="Arial"/>
                <a:sym typeface="Arial"/>
              </a:rPr>
              <a:t>healthy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44000" y="4898555"/>
            <a:ext cx="8843696" cy="3727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49"/>
              </a:lnSpc>
            </a:pPr>
            <a:r>
              <a:rPr lang="en-US" sz="2499">
                <a:solidFill>
                  <a:srgbClr val="00BE62"/>
                </a:solidFill>
                <a:latin typeface="Arial"/>
                <a:ea typeface="Arial"/>
                <a:cs typeface="Arial"/>
                <a:sym typeface="Arial"/>
              </a:rPr>
              <a:t>appropriate ways to contribute to my loved one's recovery.</a:t>
            </a:r>
          </a:p>
          <a:p>
            <a:pPr algn="just">
              <a:lnSpc>
                <a:spcPts val="6249"/>
              </a:lnSpc>
            </a:pPr>
            <a:r>
              <a:rPr lang="en-US" sz="2499" spc="6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Together we do better than trying to go it alone. Let's hold </a:t>
            </a:r>
          </a:p>
          <a:p>
            <a:pPr algn="just">
              <a:lnSpc>
                <a:spcPts val="1249"/>
              </a:lnSpc>
            </a:pPr>
            <a:r>
              <a:rPr lang="en-US" sz="2499" spc="5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other accountable to learn, grow and choose to push </a:t>
            </a:r>
          </a:p>
          <a:p>
            <a:pPr algn="just">
              <a:lnSpc>
                <a:spcPts val="5649"/>
              </a:lnSpc>
            </a:pPr>
            <a:r>
              <a:rPr lang="en-US" sz="24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forward in hope.</a:t>
            </a:r>
          </a:p>
          <a:p>
            <a:pPr algn="just">
              <a:lnSpc>
                <a:spcPts val="6249"/>
              </a:lnSpc>
            </a:pPr>
            <a:r>
              <a:rPr lang="en-US" sz="2499" spc="40">
                <a:solidFill>
                  <a:srgbClr val="FF3131"/>
                </a:solidFill>
                <a:latin typeface="Arial"/>
                <a:ea typeface="Arial"/>
                <a:cs typeface="Arial"/>
                <a:sym typeface="Arial"/>
              </a:rPr>
              <a:t>"Therefore, be encouraged and build each other up, just as </a:t>
            </a:r>
          </a:p>
          <a:p>
            <a:pPr algn="just">
              <a:lnSpc>
                <a:spcPts val="1249"/>
              </a:lnSpc>
            </a:pPr>
            <a:r>
              <a:rPr lang="en-US" sz="2499">
                <a:solidFill>
                  <a:srgbClr val="FF3131"/>
                </a:solidFill>
                <a:latin typeface="Arial"/>
                <a:ea typeface="Arial"/>
                <a:cs typeface="Arial"/>
                <a:sym typeface="Arial"/>
              </a:rPr>
              <a:t>you have been doing."</a:t>
            </a:r>
          </a:p>
          <a:p>
            <a:pPr algn="just">
              <a:lnSpc>
                <a:spcPts val="5649"/>
              </a:lnSpc>
            </a:pPr>
            <a:r>
              <a:rPr lang="en-US" sz="2499">
                <a:solidFill>
                  <a:srgbClr val="FF3131"/>
                </a:solidFill>
                <a:latin typeface="Arial"/>
                <a:ea typeface="Arial"/>
                <a:cs typeface="Arial"/>
                <a:sym typeface="Arial"/>
              </a:rPr>
              <a:t>1 Thessalonians 5:11 (NIV)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84060" y="3729761"/>
            <a:ext cx="2891695" cy="3290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68"/>
              </a:lnSpc>
            </a:pPr>
            <a:r>
              <a:rPr lang="en-US" sz="4000" b="1">
                <a:solidFill>
                  <a:srgbClr val="37C8EF"/>
                </a:solidFill>
                <a:latin typeface="Arial Bold"/>
                <a:ea typeface="Arial Bold"/>
                <a:cs typeface="Arial Bold"/>
                <a:sym typeface="Arial Bold"/>
              </a:rPr>
              <a:t>PRINCIPLE</a:t>
            </a:r>
          </a:p>
          <a:p>
            <a:pPr algn="ctr">
              <a:lnSpc>
                <a:spcPts val="10536"/>
              </a:lnSpc>
            </a:pPr>
            <a:r>
              <a:rPr lang="en-US" sz="8000" b="1">
                <a:solidFill>
                  <a:srgbClr val="37C8EF"/>
                </a:solidFill>
                <a:latin typeface="Arial Bold"/>
                <a:ea typeface="Arial Bold"/>
                <a:cs typeface="Arial Bold"/>
                <a:sym typeface="Arial Bold"/>
              </a:rPr>
              <a:t>3</a:t>
            </a:r>
          </a:p>
          <a:p>
            <a:pPr algn="ctr">
              <a:lnSpc>
                <a:spcPts val="4197"/>
              </a:lnSpc>
            </a:pPr>
            <a:r>
              <a:rPr lang="en-US" sz="3000" b="1">
                <a:solidFill>
                  <a:srgbClr val="808185"/>
                </a:solidFill>
                <a:latin typeface="Arial Bold"/>
                <a:ea typeface="Arial Bold"/>
                <a:cs typeface="Arial Bold"/>
                <a:sym typeface="Arial Bold"/>
              </a:rPr>
              <a:t>PUSHING THROUGH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16868" y="9009374"/>
            <a:ext cx="3941769" cy="1204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7"/>
              </a:lnSpc>
            </a:pPr>
            <a:r>
              <a:rPr lang="en-US" sz="1399">
                <a:solidFill>
                  <a:srgbClr val="12538A"/>
                </a:solidFill>
                <a:latin typeface="Arial"/>
                <a:ea typeface="Arial"/>
                <a:cs typeface="Arial"/>
                <a:sym typeface="Arial"/>
              </a:rPr>
              <a:t>Blue Paragraph: Person with diagnosis </a:t>
            </a:r>
            <a:r>
              <a:rPr lang="en-US" sz="1399">
                <a:solidFill>
                  <a:srgbClr val="00BE62"/>
                </a:solidFill>
                <a:latin typeface="Arial"/>
                <a:ea typeface="Arial"/>
                <a:cs typeface="Arial"/>
                <a:sym typeface="Arial"/>
              </a:rPr>
              <a:t>Green Paragraph: Loved One </a:t>
            </a:r>
            <a:r>
              <a:rPr lang="en-US" sz="1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Black Paragraph: Working it together </a:t>
            </a:r>
            <a:r>
              <a:rPr lang="en-US" sz="1399">
                <a:solidFill>
                  <a:srgbClr val="FF3131"/>
                </a:solidFill>
                <a:latin typeface="Arial"/>
                <a:ea typeface="Arial"/>
                <a:cs typeface="Arial"/>
                <a:sym typeface="Arial"/>
              </a:rPr>
              <a:t>Red paragraph: The verse that accompanies the </a:t>
            </a:r>
          </a:p>
          <a:p>
            <a:pPr algn="l">
              <a:lnSpc>
                <a:spcPts val="1275"/>
              </a:lnSpc>
            </a:pPr>
            <a:r>
              <a:rPr lang="en-US" sz="1399">
                <a:solidFill>
                  <a:srgbClr val="FF3131"/>
                </a:solidFill>
                <a:latin typeface="Arial"/>
                <a:ea typeface="Arial"/>
                <a:cs typeface="Arial"/>
                <a:sym typeface="Arial"/>
              </a:rPr>
              <a:t>beginning of the paragraph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75750" y="2151593"/>
            <a:ext cx="38119" cy="5963288"/>
          </a:xfrm>
          <a:custGeom>
            <a:avLst/>
            <a:gdLst/>
            <a:ahLst/>
            <a:cxnLst/>
            <a:rect l="l" t="t" r="r" b="b"/>
            <a:pathLst>
              <a:path w="38119" h="5963288">
                <a:moveTo>
                  <a:pt x="0" y="0"/>
                </a:moveTo>
                <a:lnTo>
                  <a:pt x="38120" y="0"/>
                </a:lnTo>
                <a:lnTo>
                  <a:pt x="38120" y="5963288"/>
                </a:lnTo>
                <a:lnTo>
                  <a:pt x="0" y="59632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3" name="Group 3"/>
          <p:cNvGrpSpPr/>
          <p:nvPr/>
        </p:nvGrpSpPr>
        <p:grpSpPr>
          <a:xfrm>
            <a:off x="4717323" y="0"/>
            <a:ext cx="3924300" cy="10287000"/>
            <a:chOff x="0" y="0"/>
            <a:chExt cx="52324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232400" cy="13716000"/>
            </a:xfrm>
            <a:custGeom>
              <a:avLst/>
              <a:gdLst/>
              <a:ahLst/>
              <a:cxnLst/>
              <a:rect l="l" t="t" r="r" b="b"/>
              <a:pathLst>
                <a:path w="5232400" h="13716000">
                  <a:moveTo>
                    <a:pt x="0" y="0"/>
                  </a:moveTo>
                  <a:lnTo>
                    <a:pt x="5232400" y="0"/>
                  </a:lnTo>
                  <a:lnTo>
                    <a:pt x="52324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143362" y="1184100"/>
            <a:ext cx="8844991" cy="788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49"/>
              </a:lnSpc>
            </a:pPr>
            <a:r>
              <a:rPr lang="en-US" sz="2499">
                <a:solidFill>
                  <a:srgbClr val="12538A"/>
                </a:solidFill>
                <a:latin typeface="Arial"/>
                <a:ea typeface="Arial"/>
                <a:cs typeface="Arial"/>
                <a:sym typeface="Arial"/>
              </a:rPr>
              <a:t>My disorder can lead me to feel hopeless. Therefore, I choose to believe, no matter how I feel, that there is help and hope for my physical, emotional, psychological and spiritual well-being.</a:t>
            </a:r>
          </a:p>
          <a:p>
            <a:pPr algn="just">
              <a:lnSpc>
                <a:spcPts val="6249"/>
              </a:lnSpc>
            </a:pPr>
            <a:r>
              <a:rPr lang="en-US" sz="2499" spc="22">
                <a:solidFill>
                  <a:srgbClr val="00BE62"/>
                </a:solidFill>
                <a:latin typeface="Arial"/>
                <a:ea typeface="Arial"/>
                <a:cs typeface="Arial"/>
                <a:sym typeface="Arial"/>
              </a:rPr>
              <a:t>There are times when I too feel hopeless, allowing my loved </a:t>
            </a:r>
          </a:p>
          <a:p>
            <a:pPr algn="just">
              <a:lnSpc>
                <a:spcPts val="1249"/>
              </a:lnSpc>
            </a:pPr>
            <a:r>
              <a:rPr lang="en-US" sz="2499">
                <a:solidFill>
                  <a:srgbClr val="00BE62"/>
                </a:solidFill>
                <a:latin typeface="Arial"/>
                <a:ea typeface="Arial"/>
                <a:cs typeface="Arial"/>
                <a:sym typeface="Arial"/>
              </a:rPr>
              <a:t>one's actions and recovery to define my happiness. </a:t>
            </a:r>
          </a:p>
          <a:p>
            <a:pPr algn="just">
              <a:lnSpc>
                <a:spcPts val="5649"/>
              </a:lnSpc>
            </a:pPr>
            <a:r>
              <a:rPr lang="en-US" sz="2499">
                <a:solidFill>
                  <a:srgbClr val="00BE62"/>
                </a:solidFill>
                <a:latin typeface="Arial"/>
                <a:ea typeface="Arial"/>
                <a:cs typeface="Arial"/>
                <a:sym typeface="Arial"/>
              </a:rPr>
              <a:t>Therefore, I choose to live with healthy emotional </a:t>
            </a:r>
          </a:p>
          <a:p>
            <a:pPr algn="just">
              <a:lnSpc>
                <a:spcPts val="1249"/>
              </a:lnSpc>
            </a:pPr>
            <a:r>
              <a:rPr lang="en-US" sz="2499" spc="5">
                <a:solidFill>
                  <a:srgbClr val="00BE62"/>
                </a:solidFill>
                <a:latin typeface="Arial"/>
                <a:ea typeface="Arial"/>
                <a:cs typeface="Arial"/>
                <a:sym typeface="Arial"/>
              </a:rPr>
              <a:t>boundaries, and I choose my own joy despite my loved one's </a:t>
            </a:r>
          </a:p>
          <a:p>
            <a:pPr algn="just">
              <a:lnSpc>
                <a:spcPts val="5649"/>
              </a:lnSpc>
            </a:pPr>
            <a:r>
              <a:rPr lang="en-US" sz="2499">
                <a:solidFill>
                  <a:srgbClr val="00BE62"/>
                </a:solidFill>
                <a:latin typeface="Arial"/>
                <a:ea typeface="Arial"/>
                <a:cs typeface="Arial"/>
                <a:sym typeface="Arial"/>
              </a:rPr>
              <a:t>ups and downs.</a:t>
            </a:r>
          </a:p>
          <a:p>
            <a:pPr algn="just">
              <a:lnSpc>
                <a:spcPts val="6249"/>
              </a:lnSpc>
            </a:pPr>
            <a:r>
              <a:rPr lang="en-US" sz="2499" spc="3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Together we remind each other that our hope and joy come </a:t>
            </a:r>
          </a:p>
          <a:p>
            <a:pPr algn="just">
              <a:lnSpc>
                <a:spcPts val="1249"/>
              </a:lnSpc>
            </a:pPr>
            <a:r>
              <a:rPr lang="en-US" sz="2499" spc="2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the Lord. He alone can fulfill our needs in every aspect </a:t>
            </a:r>
          </a:p>
          <a:p>
            <a:pPr algn="just">
              <a:lnSpc>
                <a:spcPts val="5649"/>
              </a:lnSpc>
            </a:pPr>
            <a:r>
              <a:rPr lang="en-US" sz="24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our lives.</a:t>
            </a:r>
          </a:p>
          <a:p>
            <a:pPr algn="just">
              <a:lnSpc>
                <a:spcPts val="6249"/>
              </a:lnSpc>
            </a:pPr>
            <a:r>
              <a:rPr lang="en-US" sz="2499">
                <a:solidFill>
                  <a:srgbClr val="FF3131"/>
                </a:solidFill>
                <a:latin typeface="Arial"/>
                <a:ea typeface="Arial"/>
                <a:cs typeface="Arial"/>
                <a:sym typeface="Arial"/>
              </a:rPr>
              <a:t>"Because I know very well the plans I have for you.</a:t>
            </a:r>
          </a:p>
          <a:p>
            <a:pPr algn="just">
              <a:lnSpc>
                <a:spcPts val="1249"/>
              </a:lnSpc>
            </a:pPr>
            <a:r>
              <a:rPr lang="en-US" sz="2499">
                <a:solidFill>
                  <a:srgbClr val="FF3131"/>
                </a:solidFill>
                <a:latin typeface="Arial"/>
                <a:ea typeface="Arial"/>
                <a:cs typeface="Arial"/>
                <a:sym typeface="Arial"/>
              </a:rPr>
              <a:t>-The Lord affirms, "plans of welfare and not of calamity, in </a:t>
            </a:r>
          </a:p>
          <a:p>
            <a:pPr algn="just">
              <a:lnSpc>
                <a:spcPts val="5649"/>
              </a:lnSpc>
            </a:pPr>
            <a:r>
              <a:rPr lang="en-US" sz="2499">
                <a:solidFill>
                  <a:srgbClr val="FF3131"/>
                </a:solidFill>
                <a:latin typeface="Arial"/>
                <a:ea typeface="Arial"/>
                <a:cs typeface="Arial"/>
                <a:sym typeface="Arial"/>
              </a:rPr>
              <a:t>order to give them a future and a hope".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232268" y="9280322"/>
            <a:ext cx="3067507" cy="222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49"/>
              </a:lnSpc>
            </a:pPr>
            <a:r>
              <a:rPr lang="en-US" sz="2499">
                <a:solidFill>
                  <a:srgbClr val="FF3131"/>
                </a:solidFill>
                <a:latin typeface="Arial"/>
                <a:ea typeface="Arial"/>
                <a:cs typeface="Arial"/>
                <a:sym typeface="Arial"/>
              </a:rPr>
              <a:t>Jeremiah 29:11 (NIV)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32092" y="3777386"/>
            <a:ext cx="2997813" cy="2757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68"/>
              </a:lnSpc>
            </a:pPr>
            <a:r>
              <a:rPr lang="en-US" sz="4000" b="1">
                <a:solidFill>
                  <a:srgbClr val="2B91D5"/>
                </a:solidFill>
                <a:latin typeface="Arial Bold"/>
                <a:ea typeface="Arial Bold"/>
                <a:cs typeface="Arial Bold"/>
                <a:sym typeface="Arial Bold"/>
              </a:rPr>
              <a:t>PRINCIPLE</a:t>
            </a:r>
          </a:p>
          <a:p>
            <a:pPr algn="ctr">
              <a:lnSpc>
                <a:spcPts val="10536"/>
              </a:lnSpc>
            </a:pPr>
            <a:r>
              <a:rPr lang="en-US" sz="8000" b="1">
                <a:solidFill>
                  <a:srgbClr val="2B91D5"/>
                </a:solidFill>
                <a:latin typeface="Arial Bold"/>
                <a:ea typeface="Arial Bold"/>
                <a:cs typeface="Arial Bold"/>
                <a:sym typeface="Arial Bold"/>
              </a:rPr>
              <a:t>4</a:t>
            </a:r>
          </a:p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808185"/>
                </a:solidFill>
                <a:latin typeface="Arial Bold"/>
                <a:ea typeface="Arial Bold"/>
                <a:cs typeface="Arial Bold"/>
                <a:sym typeface="Arial Bold"/>
              </a:rPr>
              <a:t>THERE IS HOPE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16868" y="9012565"/>
            <a:ext cx="3941769" cy="1204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7"/>
              </a:lnSpc>
            </a:pPr>
            <a:r>
              <a:rPr lang="en-US" sz="1399">
                <a:solidFill>
                  <a:srgbClr val="12538A"/>
                </a:solidFill>
                <a:latin typeface="Arial"/>
                <a:ea typeface="Arial"/>
                <a:cs typeface="Arial"/>
                <a:sym typeface="Arial"/>
              </a:rPr>
              <a:t>Blue Paragraph: Person with diagnosis </a:t>
            </a:r>
            <a:r>
              <a:rPr lang="en-US" sz="1399">
                <a:solidFill>
                  <a:srgbClr val="00BE62"/>
                </a:solidFill>
                <a:latin typeface="Arial"/>
                <a:ea typeface="Arial"/>
                <a:cs typeface="Arial"/>
                <a:sym typeface="Arial"/>
              </a:rPr>
              <a:t>Green Paragraph: Loved One </a:t>
            </a:r>
            <a:r>
              <a:rPr lang="en-US" sz="1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Black Paragraph: Working it together </a:t>
            </a:r>
            <a:r>
              <a:rPr lang="en-US" sz="1399">
                <a:solidFill>
                  <a:srgbClr val="FF3131"/>
                </a:solidFill>
                <a:latin typeface="Arial"/>
                <a:ea typeface="Arial"/>
                <a:cs typeface="Arial"/>
                <a:sym typeface="Arial"/>
              </a:rPr>
              <a:t>Red paragraph: The verse that accompanies the </a:t>
            </a:r>
          </a:p>
          <a:p>
            <a:pPr algn="l">
              <a:lnSpc>
                <a:spcPts val="1275"/>
              </a:lnSpc>
            </a:pPr>
            <a:r>
              <a:rPr lang="en-US" sz="1399">
                <a:solidFill>
                  <a:srgbClr val="FF3131"/>
                </a:solidFill>
                <a:latin typeface="Arial"/>
                <a:ea typeface="Arial"/>
                <a:cs typeface="Arial"/>
                <a:sym typeface="Arial"/>
              </a:rPr>
              <a:t>beginning of the paragraph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75750" y="2151593"/>
            <a:ext cx="38119" cy="5963288"/>
          </a:xfrm>
          <a:custGeom>
            <a:avLst/>
            <a:gdLst/>
            <a:ahLst/>
            <a:cxnLst/>
            <a:rect l="l" t="t" r="r" b="b"/>
            <a:pathLst>
              <a:path w="38119" h="5963288">
                <a:moveTo>
                  <a:pt x="0" y="0"/>
                </a:moveTo>
                <a:lnTo>
                  <a:pt x="38120" y="0"/>
                </a:lnTo>
                <a:lnTo>
                  <a:pt x="38120" y="5963288"/>
                </a:lnTo>
                <a:lnTo>
                  <a:pt x="0" y="59632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3" name="Group 3"/>
          <p:cNvGrpSpPr/>
          <p:nvPr/>
        </p:nvGrpSpPr>
        <p:grpSpPr>
          <a:xfrm>
            <a:off x="4717323" y="0"/>
            <a:ext cx="3924300" cy="10287000"/>
            <a:chOff x="0" y="0"/>
            <a:chExt cx="52324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232400" cy="13716000"/>
            </a:xfrm>
            <a:custGeom>
              <a:avLst/>
              <a:gdLst/>
              <a:ahLst/>
              <a:cxnLst/>
              <a:rect l="l" t="t" r="r" b="b"/>
              <a:pathLst>
                <a:path w="5232400" h="13716000">
                  <a:moveTo>
                    <a:pt x="0" y="0"/>
                  </a:moveTo>
                  <a:lnTo>
                    <a:pt x="5232400" y="0"/>
                  </a:lnTo>
                  <a:lnTo>
                    <a:pt x="52324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143362" y="1184100"/>
            <a:ext cx="8843696" cy="7442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49"/>
              </a:lnSpc>
            </a:pPr>
            <a:r>
              <a:rPr lang="en-US" sz="2499" spc="44">
                <a:solidFill>
                  <a:srgbClr val="12538A"/>
                </a:solidFill>
                <a:latin typeface="Arial"/>
                <a:ea typeface="Arial"/>
                <a:cs typeface="Arial"/>
                <a:sym typeface="Arial"/>
              </a:rPr>
              <a:t>Although medicine is a key component in my recovery, it is not the only answer. Therefore, I choose to explore new ways of thinking and acting in my relationships and daily life.</a:t>
            </a:r>
          </a:p>
          <a:p>
            <a:pPr algn="just">
              <a:lnSpc>
                <a:spcPts val="6249"/>
              </a:lnSpc>
            </a:pPr>
            <a:r>
              <a:rPr lang="en-US" sz="2499">
                <a:solidFill>
                  <a:srgbClr val="00BE62"/>
                </a:solidFill>
                <a:latin typeface="Arial"/>
                <a:ea typeface="Arial"/>
                <a:cs typeface="Arial"/>
                <a:sym typeface="Arial"/>
              </a:rPr>
              <a:t>I too have been part of the dysfunctional cycle of living, </a:t>
            </a:r>
          </a:p>
          <a:p>
            <a:pPr algn="just">
              <a:lnSpc>
                <a:spcPts val="1249"/>
              </a:lnSpc>
            </a:pPr>
            <a:r>
              <a:rPr lang="en-US" sz="2499" spc="35">
                <a:solidFill>
                  <a:srgbClr val="00BE62"/>
                </a:solidFill>
                <a:latin typeface="Arial"/>
                <a:ea typeface="Arial"/>
                <a:cs typeface="Arial"/>
                <a:sym typeface="Arial"/>
              </a:rPr>
              <a:t>either thinking that I had all the answers or thinking that the </a:t>
            </a:r>
          </a:p>
          <a:p>
            <a:pPr algn="just">
              <a:lnSpc>
                <a:spcPts val="5649"/>
              </a:lnSpc>
            </a:pPr>
            <a:r>
              <a:rPr lang="en-US" sz="2499" spc="22">
                <a:solidFill>
                  <a:srgbClr val="00BE62"/>
                </a:solidFill>
                <a:latin typeface="Arial"/>
                <a:ea typeface="Arial"/>
                <a:cs typeface="Arial"/>
                <a:sym typeface="Arial"/>
              </a:rPr>
              <a:t>problem did not belong to me. Therefore, I choose to submit </a:t>
            </a:r>
          </a:p>
          <a:p>
            <a:pPr algn="just">
              <a:lnSpc>
                <a:spcPts val="1249"/>
              </a:lnSpc>
            </a:pPr>
            <a:r>
              <a:rPr lang="en-US" sz="2499" spc="2">
                <a:solidFill>
                  <a:srgbClr val="00BE62"/>
                </a:solidFill>
                <a:latin typeface="Arial"/>
                <a:ea typeface="Arial"/>
                <a:cs typeface="Arial"/>
                <a:sym typeface="Arial"/>
              </a:rPr>
              <a:t>myself to learning new behaviors and taking responsibility for </a:t>
            </a:r>
          </a:p>
          <a:p>
            <a:pPr algn="just">
              <a:lnSpc>
                <a:spcPts val="5649"/>
              </a:lnSpc>
            </a:pPr>
            <a:r>
              <a:rPr lang="en-US" sz="2499">
                <a:solidFill>
                  <a:srgbClr val="00BE62"/>
                </a:solidFill>
                <a:latin typeface="Arial"/>
                <a:ea typeface="Arial"/>
                <a:cs typeface="Arial"/>
                <a:sym typeface="Arial"/>
              </a:rPr>
              <a:t>my own healthy and balanced living.</a:t>
            </a:r>
          </a:p>
          <a:p>
            <a:pPr algn="just">
              <a:lnSpc>
                <a:spcPts val="6249"/>
              </a:lnSpc>
            </a:pPr>
            <a:r>
              <a:rPr lang="en-US" sz="2499" spc="1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Together we choose freedom over suffering, and joy in living </a:t>
            </a:r>
          </a:p>
          <a:p>
            <a:pPr algn="just">
              <a:lnSpc>
                <a:spcPts val="1249"/>
              </a:lnSpc>
            </a:pPr>
            <a:r>
              <a:rPr lang="en-US" sz="24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through self-knowledge in action.</a:t>
            </a:r>
          </a:p>
          <a:p>
            <a:pPr algn="just">
              <a:lnSpc>
                <a:spcPts val="6249"/>
              </a:lnSpc>
            </a:pPr>
            <a:r>
              <a:rPr lang="en-US" sz="2499" spc="67">
                <a:solidFill>
                  <a:srgbClr val="FF3131"/>
                </a:solidFill>
                <a:latin typeface="Arial"/>
                <a:ea typeface="Arial"/>
                <a:cs typeface="Arial"/>
                <a:sym typeface="Arial"/>
              </a:rPr>
              <a:t>"Casting down arguments and every high thing that exalts </a:t>
            </a:r>
          </a:p>
          <a:p>
            <a:pPr algn="just">
              <a:lnSpc>
                <a:spcPts val="1249"/>
              </a:lnSpc>
            </a:pPr>
            <a:r>
              <a:rPr lang="en-US" sz="2499">
                <a:solidFill>
                  <a:srgbClr val="FF3131"/>
                </a:solidFill>
                <a:latin typeface="Arial"/>
                <a:ea typeface="Arial"/>
                <a:cs typeface="Arial"/>
                <a:sym typeface="Arial"/>
              </a:rPr>
              <a:t>itself against the knowledge of God, and bringing into </a:t>
            </a:r>
          </a:p>
          <a:p>
            <a:pPr algn="just">
              <a:lnSpc>
                <a:spcPts val="5649"/>
              </a:lnSpc>
            </a:pPr>
            <a:r>
              <a:rPr lang="en-US" sz="2499">
                <a:solidFill>
                  <a:srgbClr val="FF3131"/>
                </a:solidFill>
                <a:latin typeface="Arial"/>
                <a:ea typeface="Arial"/>
                <a:cs typeface="Arial"/>
                <a:sym typeface="Arial"/>
              </a:rPr>
              <a:t>captivity every thought to the obedience of Christ."</a:t>
            </a:r>
          </a:p>
          <a:p>
            <a:pPr algn="just">
              <a:lnSpc>
                <a:spcPts val="1249"/>
              </a:lnSpc>
            </a:pPr>
            <a:r>
              <a:rPr lang="en-US" sz="2499">
                <a:solidFill>
                  <a:srgbClr val="FF3131"/>
                </a:solidFill>
                <a:latin typeface="Arial"/>
                <a:ea typeface="Arial"/>
                <a:cs typeface="Arial"/>
                <a:sym typeface="Arial"/>
              </a:rPr>
              <a:t>2 Corinthians 10:5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84060" y="3291650"/>
            <a:ext cx="2891695" cy="3290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68"/>
              </a:lnSpc>
            </a:pPr>
            <a:r>
              <a:rPr lang="en-US" sz="4000" b="1">
                <a:solidFill>
                  <a:srgbClr val="12538A"/>
                </a:solidFill>
                <a:latin typeface="Arial Bold"/>
                <a:ea typeface="Arial Bold"/>
                <a:cs typeface="Arial Bold"/>
                <a:sym typeface="Arial Bold"/>
              </a:rPr>
              <a:t>PRINCIPLE</a:t>
            </a:r>
          </a:p>
          <a:p>
            <a:pPr algn="ctr">
              <a:lnSpc>
                <a:spcPts val="10536"/>
              </a:lnSpc>
            </a:pPr>
            <a:r>
              <a:rPr lang="en-US" sz="8000" b="1">
                <a:solidFill>
                  <a:srgbClr val="12538A"/>
                </a:solidFill>
                <a:latin typeface="Arial Bold"/>
                <a:ea typeface="Arial Bold"/>
                <a:cs typeface="Arial Bold"/>
                <a:sym typeface="Arial Bold"/>
              </a:rPr>
              <a:t>5</a:t>
            </a:r>
          </a:p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808185"/>
                </a:solidFill>
                <a:latin typeface="Arial Bold"/>
                <a:ea typeface="Arial Bold"/>
                <a:cs typeface="Arial Bold"/>
                <a:sym typeface="Arial Bold"/>
              </a:rPr>
              <a:t>IS A CHOICE: ELÍGELA!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16868" y="8574462"/>
            <a:ext cx="3941769" cy="1204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7"/>
              </a:lnSpc>
            </a:pPr>
            <a:r>
              <a:rPr lang="en-US" sz="1399">
                <a:solidFill>
                  <a:srgbClr val="12538A"/>
                </a:solidFill>
                <a:latin typeface="Arial"/>
                <a:ea typeface="Arial"/>
                <a:cs typeface="Arial"/>
                <a:sym typeface="Arial"/>
              </a:rPr>
              <a:t>Blue Paragraph: Person with diagnosis </a:t>
            </a:r>
            <a:r>
              <a:rPr lang="en-US" sz="1399">
                <a:solidFill>
                  <a:srgbClr val="00BE62"/>
                </a:solidFill>
                <a:latin typeface="Arial"/>
                <a:ea typeface="Arial"/>
                <a:cs typeface="Arial"/>
                <a:sym typeface="Arial"/>
              </a:rPr>
              <a:t>Green Paragraph: Loved One </a:t>
            </a:r>
            <a:r>
              <a:rPr lang="en-US" sz="1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Black Paragraph: Working it together </a:t>
            </a:r>
            <a:r>
              <a:rPr lang="en-US" sz="1399">
                <a:solidFill>
                  <a:srgbClr val="FF3131"/>
                </a:solidFill>
                <a:latin typeface="Arial"/>
                <a:ea typeface="Arial"/>
                <a:cs typeface="Arial"/>
                <a:sym typeface="Arial"/>
              </a:rPr>
              <a:t>Red paragraph: The verse that accompanies the </a:t>
            </a:r>
          </a:p>
          <a:p>
            <a:pPr algn="l">
              <a:lnSpc>
                <a:spcPts val="1275"/>
              </a:lnSpc>
            </a:pPr>
            <a:r>
              <a:rPr lang="en-US" sz="1399">
                <a:solidFill>
                  <a:srgbClr val="FF3131"/>
                </a:solidFill>
                <a:latin typeface="Arial"/>
                <a:ea typeface="Arial"/>
                <a:cs typeface="Arial"/>
                <a:sym typeface="Arial"/>
              </a:rPr>
              <a:t>beginning of the paragraph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75750" y="2152098"/>
            <a:ext cx="38119" cy="5962650"/>
          </a:xfrm>
          <a:custGeom>
            <a:avLst/>
            <a:gdLst/>
            <a:ahLst/>
            <a:cxnLst/>
            <a:rect l="l" t="t" r="r" b="b"/>
            <a:pathLst>
              <a:path w="38119" h="5962650">
                <a:moveTo>
                  <a:pt x="0" y="0"/>
                </a:moveTo>
                <a:lnTo>
                  <a:pt x="38120" y="0"/>
                </a:lnTo>
                <a:lnTo>
                  <a:pt x="38120" y="5962650"/>
                </a:lnTo>
                <a:lnTo>
                  <a:pt x="0" y="59626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3" name="Group 3"/>
          <p:cNvGrpSpPr/>
          <p:nvPr/>
        </p:nvGrpSpPr>
        <p:grpSpPr>
          <a:xfrm>
            <a:off x="4717323" y="0"/>
            <a:ext cx="3924300" cy="10287000"/>
            <a:chOff x="0" y="0"/>
            <a:chExt cx="52324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232400" cy="13716000"/>
            </a:xfrm>
            <a:custGeom>
              <a:avLst/>
              <a:gdLst/>
              <a:ahLst/>
              <a:cxnLst/>
              <a:rect l="l" t="t" r="r" b="b"/>
              <a:pathLst>
                <a:path w="5232400" h="13716000">
                  <a:moveTo>
                    <a:pt x="0" y="0"/>
                  </a:moveTo>
                  <a:lnTo>
                    <a:pt x="5232400" y="0"/>
                  </a:lnTo>
                  <a:lnTo>
                    <a:pt x="52324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66074" y="2977344"/>
            <a:ext cx="3238367" cy="4356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68"/>
              </a:lnSpc>
            </a:pPr>
            <a:r>
              <a:rPr lang="en-US" sz="4000" b="1">
                <a:solidFill>
                  <a:srgbClr val="6A6969"/>
                </a:solidFill>
                <a:latin typeface="Arial Bold"/>
                <a:ea typeface="Arial Bold"/>
                <a:cs typeface="Arial Bold"/>
                <a:sym typeface="Arial Bold"/>
              </a:rPr>
              <a:t>PRINCIPLE</a:t>
            </a:r>
          </a:p>
          <a:p>
            <a:pPr algn="ctr">
              <a:lnSpc>
                <a:spcPts val="10536"/>
              </a:lnSpc>
            </a:pPr>
            <a:r>
              <a:rPr lang="en-US" sz="8000" b="1">
                <a:solidFill>
                  <a:srgbClr val="6A6969"/>
                </a:solidFill>
                <a:latin typeface="Arial Bold"/>
                <a:ea typeface="Arial Bold"/>
                <a:cs typeface="Arial Bold"/>
                <a:sym typeface="Arial Bold"/>
              </a:rPr>
              <a:t>6</a:t>
            </a:r>
          </a:p>
          <a:p>
            <a:pPr algn="ctr">
              <a:lnSpc>
                <a:spcPts val="4197"/>
              </a:lnSpc>
            </a:pPr>
            <a:r>
              <a:rPr lang="en-US" sz="3000" b="1">
                <a:solidFill>
                  <a:srgbClr val="95817B"/>
                </a:solidFill>
                <a:latin typeface="Arial Bold"/>
                <a:ea typeface="Arial Bold"/>
                <a:cs typeface="Arial Bold"/>
                <a:sym typeface="Arial Bold"/>
              </a:rPr>
              <a:t>LIVING A LIFE OF ABUNDANCE: IN SPITE OF THIS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44000" y="1184100"/>
            <a:ext cx="8843696" cy="700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49"/>
              </a:lnSpc>
            </a:pPr>
            <a:r>
              <a:rPr lang="en-US" sz="2499" spc="30">
                <a:solidFill>
                  <a:srgbClr val="12538A"/>
                </a:solidFill>
                <a:latin typeface="Arial"/>
                <a:ea typeface="Arial"/>
                <a:cs typeface="Arial"/>
                <a:sym typeface="Arial"/>
              </a:rPr>
              <a:t>At times I have allowed myself to become a victim "defined" by my disorder. Therefore, I choose to overcome and live in hope and joy, despite my disorder.</a:t>
            </a:r>
          </a:p>
          <a:p>
            <a:pPr algn="just">
              <a:lnSpc>
                <a:spcPts val="6249"/>
              </a:lnSpc>
            </a:pPr>
            <a:r>
              <a:rPr lang="en-US" sz="2499" spc="64">
                <a:solidFill>
                  <a:srgbClr val="00BE62"/>
                </a:solidFill>
                <a:latin typeface="Arial"/>
                <a:ea typeface="Arial"/>
                <a:cs typeface="Arial"/>
                <a:sym typeface="Arial"/>
              </a:rPr>
              <a:t>At times, I have seen myself as a victim of my loved one's </a:t>
            </a:r>
          </a:p>
          <a:p>
            <a:pPr algn="just">
              <a:lnSpc>
                <a:spcPts val="1249"/>
              </a:lnSpc>
            </a:pPr>
            <a:r>
              <a:rPr lang="en-US" sz="2499" spc="30">
                <a:solidFill>
                  <a:srgbClr val="00BE62"/>
                </a:solidFill>
                <a:latin typeface="Arial"/>
                <a:ea typeface="Arial"/>
                <a:cs typeface="Arial"/>
                <a:sym typeface="Arial"/>
              </a:rPr>
              <a:t>behavior and disorder, causing resentment, anger, and lack </a:t>
            </a:r>
          </a:p>
          <a:p>
            <a:pPr algn="just">
              <a:lnSpc>
                <a:spcPts val="5649"/>
              </a:lnSpc>
            </a:pPr>
            <a:r>
              <a:rPr lang="en-US" sz="2499">
                <a:solidFill>
                  <a:srgbClr val="00BE62"/>
                </a:solidFill>
                <a:latin typeface="Arial"/>
                <a:ea typeface="Arial"/>
                <a:cs typeface="Arial"/>
                <a:sym typeface="Arial"/>
              </a:rPr>
              <a:t>of forgiveness or self-compassion. Therefore, I choose to </a:t>
            </a:r>
          </a:p>
          <a:p>
            <a:pPr algn="just">
              <a:lnSpc>
                <a:spcPts val="1249"/>
              </a:lnSpc>
            </a:pPr>
            <a:r>
              <a:rPr lang="en-US" sz="2499" spc="20">
                <a:solidFill>
                  <a:srgbClr val="00BE62"/>
                </a:solidFill>
                <a:latin typeface="Arial"/>
                <a:ea typeface="Arial"/>
                <a:cs typeface="Arial"/>
                <a:sym typeface="Arial"/>
              </a:rPr>
              <a:t>separate the disorder from the person I love, forgive, and let </a:t>
            </a:r>
          </a:p>
          <a:p>
            <a:pPr algn="just">
              <a:lnSpc>
                <a:spcPts val="5649"/>
              </a:lnSpc>
            </a:pPr>
            <a:r>
              <a:rPr lang="en-US" sz="2499">
                <a:solidFill>
                  <a:srgbClr val="00BE62"/>
                </a:solidFill>
                <a:latin typeface="Arial"/>
                <a:ea typeface="Arial"/>
                <a:cs typeface="Arial"/>
                <a:sym typeface="Arial"/>
              </a:rPr>
              <a:t>go of the past, and live as a contributor to a successful </a:t>
            </a:r>
          </a:p>
          <a:p>
            <a:pPr algn="just">
              <a:lnSpc>
                <a:spcPts val="1249"/>
              </a:lnSpc>
            </a:pPr>
            <a:r>
              <a:rPr lang="en-US" sz="2499">
                <a:solidFill>
                  <a:srgbClr val="00BE62"/>
                </a:solidFill>
                <a:latin typeface="Arial"/>
                <a:ea typeface="Arial"/>
                <a:cs typeface="Arial"/>
                <a:sym typeface="Arial"/>
              </a:rPr>
              <a:t>recovery.</a:t>
            </a:r>
          </a:p>
          <a:p>
            <a:pPr algn="just">
              <a:lnSpc>
                <a:spcPts val="6249"/>
              </a:lnSpc>
            </a:pPr>
            <a:r>
              <a:rPr lang="en-US" sz="2499" spc="5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Together, we share in each other's victories and celebrate </a:t>
            </a:r>
          </a:p>
          <a:p>
            <a:pPr algn="just">
              <a:lnSpc>
                <a:spcPts val="1249"/>
              </a:lnSpc>
            </a:pPr>
            <a:r>
              <a:rPr lang="en-US" sz="24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whole person.</a:t>
            </a:r>
          </a:p>
          <a:p>
            <a:pPr algn="just">
              <a:lnSpc>
                <a:spcPts val="6249"/>
              </a:lnSpc>
            </a:pPr>
            <a:r>
              <a:rPr lang="en-US" sz="2499" spc="44">
                <a:solidFill>
                  <a:srgbClr val="FF3131"/>
                </a:solidFill>
                <a:latin typeface="Arial"/>
                <a:ea typeface="Arial"/>
                <a:cs typeface="Arial"/>
                <a:sym typeface="Arial"/>
              </a:rPr>
              <a:t>"For God has not given us a spirit of fear, but of power and </a:t>
            </a:r>
          </a:p>
          <a:p>
            <a:pPr algn="just">
              <a:lnSpc>
                <a:spcPts val="1249"/>
              </a:lnSpc>
            </a:pPr>
            <a:r>
              <a:rPr lang="en-US" sz="2499">
                <a:solidFill>
                  <a:srgbClr val="FF3131"/>
                </a:solidFill>
                <a:latin typeface="Arial"/>
                <a:ea typeface="Arial"/>
                <a:cs typeface="Arial"/>
                <a:sym typeface="Arial"/>
              </a:rPr>
              <a:t>of love and of a sound mind."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232268" y="7984969"/>
            <a:ext cx="1955406" cy="641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49"/>
              </a:lnSpc>
            </a:pPr>
            <a:r>
              <a:rPr lang="en-US" sz="2499">
                <a:solidFill>
                  <a:srgbClr val="FF3131"/>
                </a:solidFill>
                <a:latin typeface="Arial"/>
                <a:ea typeface="Arial"/>
                <a:cs typeface="Arial"/>
                <a:sym typeface="Arial"/>
              </a:rPr>
              <a:t>2 Timothy 1:7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16868" y="9012193"/>
            <a:ext cx="6096829" cy="999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7"/>
              </a:lnSpc>
            </a:pPr>
            <a:r>
              <a:rPr lang="en-US" sz="1399">
                <a:solidFill>
                  <a:srgbClr val="12538A"/>
                </a:solidFill>
                <a:latin typeface="Arial"/>
                <a:ea typeface="Arial"/>
                <a:cs typeface="Arial"/>
                <a:sym typeface="Arial"/>
              </a:rPr>
              <a:t>Blue Paragraph: Person with diagnosis </a:t>
            </a:r>
            <a:r>
              <a:rPr lang="en-US" sz="1399">
                <a:solidFill>
                  <a:srgbClr val="00BE62"/>
                </a:solidFill>
                <a:latin typeface="Arial"/>
                <a:ea typeface="Arial"/>
                <a:cs typeface="Arial"/>
                <a:sym typeface="Arial"/>
              </a:rPr>
              <a:t>Green Paragraph: Loved One </a:t>
            </a:r>
            <a:r>
              <a:rPr lang="en-US" sz="1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Black Paragraph: Working it together </a:t>
            </a:r>
            <a:r>
              <a:rPr lang="en-US" sz="1399">
                <a:solidFill>
                  <a:srgbClr val="FF3131"/>
                </a:solidFill>
                <a:latin typeface="Arial"/>
                <a:ea typeface="Arial"/>
                <a:cs typeface="Arial"/>
                <a:sym typeface="Arial"/>
              </a:rPr>
              <a:t>Red paragraph: The verse that accompanies the beginning of the paragraph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2473</TotalTime>
  <Words>1485</Words>
  <Application>Microsoft Office PowerPoint</Application>
  <PresentationFormat>Custom</PresentationFormat>
  <Paragraphs>170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TAN Pearl</vt:lpstr>
      <vt:lpstr>Canva Sans</vt:lpstr>
      <vt:lpstr>Gotham Bold</vt:lpstr>
      <vt:lpstr>Aileron</vt:lpstr>
      <vt:lpstr>TAN Summers</vt:lpstr>
      <vt:lpstr>Arial</vt:lpstr>
      <vt:lpstr>Aileron Heavy</vt:lpstr>
      <vt:lpstr>Arial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Choose Hope Presentation</dc:title>
  <cp:lastModifiedBy>Soluciones de Mamá</cp:lastModifiedBy>
  <cp:revision>1</cp:revision>
  <dcterms:created xsi:type="dcterms:W3CDTF">2006-08-16T00:00:00Z</dcterms:created>
  <dcterms:modified xsi:type="dcterms:W3CDTF">2026-03-30T21:54:13Z</dcterms:modified>
  <dc:identifier>DAHFS3uQnUM</dc:identifier>
</cp:coreProperties>
</file>