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8288000" cy="10287000"/>
  <p:notesSz cx="6858000" cy="9144000"/>
  <p:embeddedFontLst>
    <p:embeddedFont>
      <p:font typeface="Aileron" panose="020B0604020202020204" charset="0"/>
      <p:regular r:id="rId13"/>
    </p:embeddedFont>
    <p:embeddedFont>
      <p:font typeface="Aileron Heavy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Canva Sans" panose="020B0604020202020204" charset="0"/>
      <p:regular r:id="rId16"/>
    </p:embeddedFont>
    <p:embeddedFont>
      <p:font typeface="Gotham Bold" panose="020B0604020202020204" charset="0"/>
      <p:regular r:id="rId17"/>
    </p:embeddedFont>
    <p:embeddedFont>
      <p:font typeface="Now Bold" panose="020B0604020202020204" charset="0"/>
      <p:regular r:id="rId18"/>
    </p:embeddedFont>
    <p:embeddedFont>
      <p:font typeface="TAN Pearl" panose="020B0604020202020204" charset="0"/>
      <p:regular r:id="rId19"/>
    </p:embeddedFont>
    <p:embeddedFont>
      <p:font typeface="TAN Summer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46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uciones de Mamá" userId="f88d36a45606af64" providerId="LiveId" clId="{759D1887-BFDF-4B3D-BAD9-D82A6A7278F0}"/>
    <pc:docChg chg="delSld modSld">
      <pc:chgData name="Soluciones de Mamá" userId="f88d36a45606af64" providerId="LiveId" clId="{759D1887-BFDF-4B3D-BAD9-D82A6A7278F0}" dt="2026-03-30T21:57:19.179" v="3" actId="1076"/>
      <pc:docMkLst>
        <pc:docMk/>
      </pc:docMkLst>
      <pc:sldChg chg="modSp mod">
        <pc:chgData name="Soluciones de Mamá" userId="f88d36a45606af64" providerId="LiveId" clId="{759D1887-BFDF-4B3D-BAD9-D82A6A7278F0}" dt="2026-03-30T21:57:19.179" v="3" actId="1076"/>
        <pc:sldMkLst>
          <pc:docMk/>
          <pc:sldMk cId="0" sldId="257"/>
        </pc:sldMkLst>
        <pc:spChg chg="mod">
          <ac:chgData name="Soluciones de Mamá" userId="f88d36a45606af64" providerId="LiveId" clId="{759D1887-BFDF-4B3D-BAD9-D82A6A7278F0}" dt="2026-03-30T21:57:19.179" v="3" actId="1076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Soluciones de Mamá" userId="f88d36a45606af64" providerId="LiveId" clId="{759D1887-BFDF-4B3D-BAD9-D82A6A7278F0}" dt="2026-03-30T21:56:31.769" v="0" actId="1076"/>
        <pc:sldMkLst>
          <pc:docMk/>
          <pc:sldMk cId="0" sldId="259"/>
        </pc:sldMkLst>
        <pc:spChg chg="mod">
          <ac:chgData name="Soluciones de Mamá" userId="f88d36a45606af64" providerId="LiveId" clId="{759D1887-BFDF-4B3D-BAD9-D82A6A7278F0}" dt="2026-03-30T21:56:31.769" v="0" actId="1076"/>
          <ac:spMkLst>
            <pc:docMk/>
            <pc:sldMk cId="0" sldId="259"/>
            <ac:spMk id="16" creationId="{00000000-0000-0000-0000-000000000000}"/>
          </ac:spMkLst>
        </pc:spChg>
      </pc:sldChg>
      <pc:sldChg chg="del">
        <pc:chgData name="Soluciones de Mamá" userId="f88d36a45606af64" providerId="LiveId" clId="{759D1887-BFDF-4B3D-BAD9-D82A6A7278F0}" dt="2026-03-30T21:56:56.176" v="1" actId="47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8393" y="838200"/>
            <a:ext cx="1553121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77033"/>
                </a:solidFill>
                <a:latin typeface="TAN Pearl"/>
                <a:ea typeface="TAN Pearl"/>
                <a:cs typeface="TAN Pearl"/>
                <a:sym typeface="TAN Pearl"/>
              </a:rPr>
              <a:t>Elijo Esperanza</a:t>
            </a:r>
          </a:p>
        </p:txBody>
      </p:sp>
      <p:sp>
        <p:nvSpPr>
          <p:cNvPr id="3" name="Freeform 3"/>
          <p:cNvSpPr/>
          <p:nvPr/>
        </p:nvSpPr>
        <p:spPr>
          <a:xfrm rot="-10623218">
            <a:off x="1790839" y="1780293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rot="828215">
            <a:off x="15920970" y="602614"/>
            <a:ext cx="556715" cy="617714"/>
          </a:xfrm>
          <a:custGeom>
            <a:avLst/>
            <a:gdLst/>
            <a:ahLst/>
            <a:cxnLst/>
            <a:rect l="l" t="t" r="r" b="b"/>
            <a:pathLst>
              <a:path w="556715" h="617714">
                <a:moveTo>
                  <a:pt x="0" y="0"/>
                </a:moveTo>
                <a:lnTo>
                  <a:pt x="556715" y="0"/>
                </a:lnTo>
                <a:lnTo>
                  <a:pt x="556715" y="617714"/>
                </a:lnTo>
                <a:lnTo>
                  <a:pt x="0" y="6177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4990053" y="3704659"/>
            <a:ext cx="8533003" cy="6399752"/>
          </a:xfrm>
          <a:custGeom>
            <a:avLst/>
            <a:gdLst/>
            <a:ahLst/>
            <a:cxnLst/>
            <a:rect l="l" t="t" r="r" b="b"/>
            <a:pathLst>
              <a:path w="8533003" h="6399752">
                <a:moveTo>
                  <a:pt x="0" y="0"/>
                </a:moveTo>
                <a:lnTo>
                  <a:pt x="8533003" y="0"/>
                </a:lnTo>
                <a:lnTo>
                  <a:pt x="8533003" y="6399751"/>
                </a:lnTo>
                <a:lnTo>
                  <a:pt x="0" y="639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3572676" y="2642028"/>
            <a:ext cx="1114264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477033"/>
                </a:solidFill>
                <a:latin typeface="TAN Summers"/>
                <a:ea typeface="TAN Summers"/>
                <a:cs typeface="TAN Summers"/>
                <a:sym typeface="TAN Summers"/>
              </a:rPr>
              <a:t>Un Recorrido de 14 Semanas a lo Largo de los 7 Principios de Recuperación de Fresh Hope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09" r="-8513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665" y="2909821"/>
            <a:ext cx="2799102" cy="327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45454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545454"/>
                </a:solidFill>
                <a:latin typeface="Now Bold"/>
                <a:ea typeface="Now Bold"/>
                <a:cs typeface="Now Bold"/>
                <a:sym typeface="Now Bold"/>
              </a:rPr>
              <a:t>7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6E7265"/>
                </a:solidFill>
                <a:latin typeface="Now Bold"/>
                <a:ea typeface="Now Bold"/>
                <a:cs typeface="Now Bold"/>
                <a:sym typeface="Now Bold"/>
              </a:rPr>
              <a:t>RETRIBUIR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604676"/>
            <a:ext cx="8752599" cy="221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5"/>
              </a:lnSpc>
            </a:pPr>
            <a:r>
              <a:rPr lang="en-US" sz="2100" spc="63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A veces, mi reto de salud mental me ha hecho centrarme solo en mí mismo y en mis necesidades, llevándome a creer la mentira de que no tengo mucho que ofrecer a los demás. Por lo tanto, debido a que enfocarme en los demás me ayudará a crecer, elijo retribuir, compartiendo mi historia con los demás, para que mi dolor pasado pueda proporcionar ideas para el viaje de alguien más para vivir bien.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205001"/>
            <a:ext cx="8752580" cy="221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5"/>
              </a:lnSpc>
            </a:pPr>
            <a:r>
              <a:rPr lang="en-US" sz="2100" spc="1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Yo también me he centrado en la situación de mi ser querido y en cómo me ha afectado. Puedo fácilmente llegar a consumirme tanto por nuestros problemas que no veo a los que me rodean y que se beneficiarían de lo que he aprendido. Por lo tanto, elijo retribuir buscando oportunidade s para ayudar a otros compartiendo mis conocimientos y experiencias.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5805326"/>
            <a:ext cx="8752503" cy="184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5"/>
              </a:lnSpc>
            </a:pPr>
            <a:r>
              <a:rPr lang="en-US" sz="2100" spc="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 reconocemos que compartir nos ayuda a nosotros y a los demás a sanar. Compartir nos ay uda a encontrar nuestra voz y se vuelve empoderador al ver nuestro dolor redimido por el Señor. Al compartir, nos ayuda a reafirmar nuestra propia esperanza a la vez que damos esperanza a los demás.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8034176"/>
            <a:ext cx="8752599" cy="184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5"/>
              </a:lnSpc>
            </a:pPr>
            <a:r>
              <a:rPr lang="en-US" sz="2100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“Él nos consuela en todas nuestras dificultades para que nosotros podamos consolar a otros. Cuando otros pasen por dificultades, podremos ofrecerles el mismo consuelo que Dios nos ha dado a nosotros.” 2 Corintios 1:4 (NTV)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65372" y="838200"/>
            <a:ext cx="1553121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77033"/>
                </a:solidFill>
                <a:latin typeface="TAN Pearl"/>
                <a:ea typeface="TAN Pearl"/>
                <a:cs typeface="TAN Pearl"/>
                <a:sym typeface="TAN Pearl"/>
              </a:rPr>
              <a:t>La Oración de la Esperanza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04231" y="2885025"/>
            <a:ext cx="12653497" cy="496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9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“Dios, concédeme la Esperanza que viene solo de Ti. Propósito que se fortalece en la adversidad, y fe de que, en Ti, puedo vivir una vida en abundancia a pesar de cualquier circunstancia. </a:t>
            </a:r>
          </a:p>
          <a:p>
            <a:pPr algn="ctr">
              <a:lnSpc>
                <a:spcPts val="4993"/>
              </a:lnSpc>
            </a:pPr>
            <a:r>
              <a:rPr lang="en-US" sz="39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Por fe, Recibo de ti la Paciencia, </a:t>
            </a:r>
          </a:p>
          <a:p>
            <a:pPr algn="ctr">
              <a:lnSpc>
                <a:spcPts val="4993"/>
              </a:lnSpc>
            </a:pPr>
            <a:r>
              <a:rPr lang="en-US" sz="39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 Gozo que nadie me puede quitar </a:t>
            </a:r>
          </a:p>
          <a:p>
            <a:pPr algn="ctr">
              <a:lnSpc>
                <a:spcPts val="4993"/>
              </a:lnSpc>
            </a:pPr>
            <a:r>
              <a:rPr lang="en-US" sz="39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 la mente calmada y balanceada de Cristo.” </a:t>
            </a:r>
          </a:p>
          <a:p>
            <a:pPr algn="ctr">
              <a:lnSpc>
                <a:spcPts val="4993"/>
              </a:lnSpc>
            </a:pPr>
            <a:r>
              <a:rPr lang="en-US" sz="39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Amén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89584" y="858808"/>
            <a:ext cx="9355714" cy="8496558"/>
            <a:chOff x="0" y="0"/>
            <a:chExt cx="660400" cy="599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599754"/>
            </a:xfrm>
            <a:custGeom>
              <a:avLst/>
              <a:gdLst/>
              <a:ahLst/>
              <a:cxnLst/>
              <a:rect l="l" t="t" r="r" b="b"/>
              <a:pathLst>
                <a:path w="660400" h="599754">
                  <a:moveTo>
                    <a:pt x="220252" y="580685"/>
                  </a:moveTo>
                  <a:cubicBezTo>
                    <a:pt x="254109" y="592199"/>
                    <a:pt x="292600" y="599754"/>
                    <a:pt x="330378" y="599754"/>
                  </a:cubicBezTo>
                  <a:cubicBezTo>
                    <a:pt x="368157" y="599754"/>
                    <a:pt x="404509" y="593277"/>
                    <a:pt x="438009" y="581763"/>
                  </a:cubicBezTo>
                  <a:cubicBezTo>
                    <a:pt x="438723" y="581404"/>
                    <a:pt x="439435" y="581404"/>
                    <a:pt x="440148" y="581044"/>
                  </a:cubicBezTo>
                  <a:cubicBezTo>
                    <a:pt x="565955" y="534989"/>
                    <a:pt x="658618" y="413375"/>
                    <a:pt x="660400" y="27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75780"/>
                  </a:lnTo>
                  <a:cubicBezTo>
                    <a:pt x="1782" y="414094"/>
                    <a:pt x="93019" y="535709"/>
                    <a:pt x="220252" y="580685"/>
                  </a:cubicBezTo>
                  <a:close/>
                </a:path>
              </a:pathLst>
            </a:custGeom>
            <a:ln w="190500" cap="sq">
              <a:gradFill>
                <a:gsLst>
                  <a:gs pos="0">
                    <a:srgbClr val="6AD572">
                      <a:alpha val="100000"/>
                    </a:srgbClr>
                  </a:gs>
                  <a:gs pos="100000">
                    <a:srgbClr val="65A6F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60400" cy="520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10674" y="755622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7"/>
                </a:lnTo>
                <a:lnTo>
                  <a:pt x="0" y="1857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5707852" y="992619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5755567" y="944904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4820399" y="3137354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7317577" y="3374352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7365292" y="3326637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>
          <a:xfrm>
            <a:off x="4820399" y="5712286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7317577" y="5949284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7365292" y="5901569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3210674" y="8096718"/>
            <a:ext cx="9639827" cy="1857858"/>
          </a:xfrm>
          <a:custGeom>
            <a:avLst/>
            <a:gdLst/>
            <a:ahLst/>
            <a:cxnLst/>
            <a:rect l="l" t="t" r="r" b="b"/>
            <a:pathLst>
              <a:path w="9639827" h="1857858">
                <a:moveTo>
                  <a:pt x="0" y="0"/>
                </a:moveTo>
                <a:lnTo>
                  <a:pt x="9639827" y="0"/>
                </a:lnTo>
                <a:lnTo>
                  <a:pt x="9639827" y="1857858"/>
                </a:lnTo>
                <a:lnTo>
                  <a:pt x="0" y="185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5707852" y="8333716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49" y="0"/>
                </a:lnTo>
                <a:lnTo>
                  <a:pt x="4715549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5755567" y="8286000"/>
            <a:ext cx="4715550" cy="908815"/>
          </a:xfrm>
          <a:custGeom>
            <a:avLst/>
            <a:gdLst/>
            <a:ahLst/>
            <a:cxnLst/>
            <a:rect l="l" t="t" r="r" b="b"/>
            <a:pathLst>
              <a:path w="4715550" h="908815">
                <a:moveTo>
                  <a:pt x="0" y="0"/>
                </a:moveTo>
                <a:lnTo>
                  <a:pt x="4715550" y="0"/>
                </a:lnTo>
                <a:lnTo>
                  <a:pt x="4715550" y="908815"/>
                </a:lnTo>
                <a:lnTo>
                  <a:pt x="0" y="908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10928177" y="1081452"/>
            <a:ext cx="5403496" cy="29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 </a:t>
            </a:r>
            <a:r>
              <a:rPr lang="en-US" sz="15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que</a:t>
            </a:r>
            <a:r>
              <a:rPr lang="en-US" sz="1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aquí</a:t>
            </a:r>
            <a:r>
              <a:rPr lang="en-US" sz="1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 dice </a:t>
            </a:r>
            <a:r>
              <a:rPr lang="en-US" sz="15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aquí</a:t>
            </a:r>
            <a:r>
              <a:rPr lang="en-US" sz="1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 </a:t>
            </a:r>
            <a:r>
              <a:rPr lang="en-US" sz="15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queda</a:t>
            </a:r>
            <a:r>
              <a:rPr lang="en-US" sz="1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79557" y="8414526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 solo nos desahogamos. Buscamos avanzar en nuestra recuperación.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83912" y="6030094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 Reemplazamos el Apoyo Médico ni Profesional.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83912" y="3455162"/>
            <a:ext cx="427538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Esuchamos sin Juzgar. Compartimos desde nuestra Propia Experiencia.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36254" y="1247441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Confidencialidad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36254" y="8588537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Lenguaje de Esperanza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40608" y="6204105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Somos Apoyo Mutuo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40608" y="3629173"/>
            <a:ext cx="3039030" cy="30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3"/>
              </a:lnSpc>
            </a:pPr>
            <a:r>
              <a:rPr lang="en-US" sz="20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No Damos Consejos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52600" y="3677618"/>
            <a:ext cx="4343400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8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Normas de Convivencia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2600" y="6007402"/>
            <a:ext cx="4343400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67198"/>
                </a:solidFill>
                <a:latin typeface="Canva Sans"/>
                <a:ea typeface="Canva Sans"/>
                <a:cs typeface="Canva Sans"/>
                <a:sym typeface="Canva Sans"/>
              </a:rPr>
              <a:t>Elementos Clave para un Espacio Seguro y Esperanzador</a:t>
            </a:r>
          </a:p>
        </p:txBody>
      </p:sp>
      <p:sp>
        <p:nvSpPr>
          <p:cNvPr id="27" name="Freeform 27"/>
          <p:cNvSpPr/>
          <p:nvPr/>
        </p:nvSpPr>
        <p:spPr>
          <a:xfrm>
            <a:off x="6022222" y="1171569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5"/>
                </a:lnTo>
                <a:lnTo>
                  <a:pt x="0" y="4554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8" name="Freeform 28"/>
          <p:cNvSpPr/>
          <p:nvPr/>
        </p:nvSpPr>
        <p:spPr>
          <a:xfrm>
            <a:off x="7648333" y="3543777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9" name="Freeform 29"/>
          <p:cNvSpPr/>
          <p:nvPr/>
        </p:nvSpPr>
        <p:spPr>
          <a:xfrm>
            <a:off x="6022222" y="8512666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>
            <a:off x="7648333" y="6118709"/>
            <a:ext cx="455484" cy="455484"/>
          </a:xfrm>
          <a:custGeom>
            <a:avLst/>
            <a:gdLst/>
            <a:ahLst/>
            <a:cxnLst/>
            <a:rect l="l" t="t" r="r" b="b"/>
            <a:pathLst>
              <a:path w="455484" h="455484">
                <a:moveTo>
                  <a:pt x="0" y="0"/>
                </a:moveTo>
                <a:lnTo>
                  <a:pt x="455484" y="0"/>
                </a:lnTo>
                <a:lnTo>
                  <a:pt x="455484" y="455484"/>
                </a:lnTo>
                <a:lnTo>
                  <a:pt x="0" y="455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71406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Estado de Animo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697535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Tanque de Esperanza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8817" y="6531889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25%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91700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50%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52930" y="6531889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75%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13282" y="3156939"/>
            <a:ext cx="12446018" cy="3119348"/>
            <a:chOff x="0" y="0"/>
            <a:chExt cx="16594691" cy="415913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86EAE9">
                  <a:alpha val="19608"/>
                </a:srgbClr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37C9EF">
                  <a:alpha val="19608"/>
                </a:srgbClr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4813282" y="5553342"/>
            <a:ext cx="12446018" cy="722945"/>
            <a:chOff x="0" y="0"/>
            <a:chExt cx="12550184" cy="7289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50184" cy="728996"/>
            </a:xfrm>
            <a:custGeom>
              <a:avLst/>
              <a:gdLst/>
              <a:ahLst/>
              <a:cxnLst/>
              <a:rect l="l" t="t" r="r" b="b"/>
              <a:pathLst>
                <a:path w="12550184" h="728996">
                  <a:moveTo>
                    <a:pt x="12425724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5724" y="0"/>
                  </a:lnTo>
                  <a:cubicBezTo>
                    <a:pt x="12494304" y="0"/>
                    <a:pt x="12550184" y="55880"/>
                    <a:pt x="12550184" y="124460"/>
                  </a:cubicBezTo>
                  <a:lnTo>
                    <a:pt x="12550184" y="604536"/>
                  </a:lnTo>
                  <a:cubicBezTo>
                    <a:pt x="12550184" y="673116"/>
                    <a:pt x="12494304" y="728996"/>
                    <a:pt x="12425724" y="728996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13282" y="3156939"/>
            <a:ext cx="10611290" cy="722945"/>
            <a:chOff x="0" y="0"/>
            <a:chExt cx="10700101" cy="7289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00100" cy="728996"/>
            </a:xfrm>
            <a:custGeom>
              <a:avLst/>
              <a:gdLst/>
              <a:ahLst/>
              <a:cxnLst/>
              <a:rect l="l" t="t" r="r" b="b"/>
              <a:pathLst>
                <a:path w="10700100" h="728996">
                  <a:moveTo>
                    <a:pt x="1057564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575641" y="0"/>
                  </a:lnTo>
                  <a:cubicBezTo>
                    <a:pt x="10644221" y="0"/>
                    <a:pt x="10700100" y="55880"/>
                    <a:pt x="10700100" y="124460"/>
                  </a:cubicBezTo>
                  <a:lnTo>
                    <a:pt x="10700100" y="604536"/>
                  </a:lnTo>
                  <a:cubicBezTo>
                    <a:pt x="10700100" y="673116"/>
                    <a:pt x="10644221" y="728996"/>
                    <a:pt x="10575641" y="728996"/>
                  </a:cubicBez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39812"/>
            <a:ext cx="16230600" cy="1122680"/>
            <a:chOff x="0" y="0"/>
            <a:chExt cx="21640800" cy="149690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18210"/>
              <a:ext cx="216408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21640800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b="1" spc="-72">
                  <a:solidFill>
                    <a:srgbClr val="37C9E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Check-In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13282" y="3338081"/>
            <a:ext cx="12446018" cy="390110"/>
            <a:chOff x="0" y="0"/>
            <a:chExt cx="16594691" cy="52014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909189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818377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524366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636755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545944" y="-57150"/>
              <a:ext cx="2048747" cy="57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31636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Depresivo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15896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Triste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4400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Neutral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2826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Bien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52930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Estable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469386" y="3980065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6491020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100%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73167" y="6523937"/>
            <a:ext cx="1536560" cy="4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4864" r="-54844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9515" y="3743754"/>
            <a:ext cx="2799102" cy="273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7CD4D2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7CD4D2"/>
                </a:solidFill>
                <a:latin typeface="Now Bold"/>
                <a:ea typeface="Now Bold"/>
                <a:cs typeface="Now Bold"/>
                <a:sym typeface="Now Bold"/>
              </a:rPr>
              <a:t>1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285"/>
                </a:solidFill>
                <a:latin typeface="Now Bold"/>
                <a:ea typeface="Now Bold"/>
                <a:cs typeface="Now Bold"/>
                <a:sym typeface="Now Bold"/>
              </a:rPr>
              <a:t>ADMISION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7757922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Mi vida está afectada por un asunto de salud mental 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1627203"/>
            <a:ext cx="990371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puede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35774" y="1627203"/>
            <a:ext cx="1295676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volverse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26871" y="1627203"/>
            <a:ext cx="1962407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ingobernable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71621" y="1627203"/>
            <a:ext cx="251870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39371" y="1627203"/>
            <a:ext cx="503882" cy="4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sin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10" y="2071973"/>
            <a:ext cx="8752484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esperanza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especialmente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si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lo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ignoro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o le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dejo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sin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tratamiento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. Por lo tanto,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elijo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ayuda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apoyo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otros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superar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las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luchas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encontrar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más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gozo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2499" dirty="0" err="1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2499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3817963"/>
            <a:ext cx="8752551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reto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salud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mental de mi ser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querido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también me ha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dejado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sintiéndome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impotente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y sin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esperanza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. Por lo tanto,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elijo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ayuda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otros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aprender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acerca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trastorno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elegir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límites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saludables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 para mi </a:t>
            </a:r>
            <a:r>
              <a:rPr lang="en-US" sz="2499" spc="87" dirty="0" err="1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mismo</a:t>
            </a:r>
            <a:r>
              <a:rPr lang="en-US" sz="2499" spc="87" dirty="0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6008713"/>
            <a:ext cx="8752494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1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Juntos, tenemos entendimiento. Nos recordamos los unos a los otros del amor del Señor, y que solamente Él puede hacer todas las cosas. Él es la Fuente de nuestra esperanza y en Él Podemos superar todas las cosas.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8199463"/>
            <a:ext cx="6263507" cy="86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“Todo lo puedo en Cristo que me fortalece.” Filipenses 4:13 (NVI)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8885" r="-25871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665" y="3823906"/>
            <a:ext cx="2799102" cy="256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AB1B4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4AB1B4"/>
                </a:solidFill>
                <a:latin typeface="Now Bold"/>
                <a:ea typeface="Now Bold"/>
                <a:cs typeface="Now Bold"/>
                <a:sym typeface="Now Bold"/>
              </a:rPr>
              <a:t>2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808285"/>
                </a:solidFill>
                <a:latin typeface="Now Bold"/>
                <a:ea typeface="Now Bold"/>
                <a:cs typeface="Now Bold"/>
                <a:sym typeface="Now Bold"/>
              </a:rPr>
              <a:t>RELACIONES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8752561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27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Mi reto de salud mental también ha afectado mis relaciones y las vidas de aquellos alrededor mío. Por lo tanto, elijo superar tanto por mi propio bien, como por el bien de aquellos que me aman.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379803"/>
            <a:ext cx="8752551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1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No siempre he respondido a la situación de salud mental de mi ser querido en maneras que fueran buenas para la relación. Por lo tanto, elijo aprender mejores maneras de comunicarme con, apoyar y animar a mi ser querido.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5570563"/>
            <a:ext cx="8752522" cy="130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Juntos, nos comprometemos a hablar la verdad en amor, sanando relaciones rotas y mirándonos el uno al otro como el Señor nos mira.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7323163"/>
            <a:ext cx="8752599" cy="130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“Por lo tanto, sigamos lo que contribuye a la paz y a la mutua edificación.” Romanos 14:19 (RVR1995)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388" r="-37368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6056" y="3662296"/>
            <a:ext cx="3974706" cy="280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37C9EF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37C9EF"/>
                </a:solidFill>
                <a:latin typeface="Now Bold"/>
                <a:ea typeface="Now Bold"/>
                <a:cs typeface="Now Bold"/>
                <a:sym typeface="Now Bold"/>
              </a:rPr>
              <a:t>3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285"/>
                </a:solidFill>
                <a:latin typeface="Now Bold"/>
                <a:ea typeface="Now Bold"/>
                <a:cs typeface="Now Bold"/>
                <a:sym typeface="Now Bold"/>
              </a:rPr>
              <a:t>EMPUJAR A TRAVES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8752551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54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Mi trastorno puede volverse una excusa. Por lo tanto, elijo creer que puedo vivir una vida plena y abundante a pesar de mi trastorno. Elijo el apoyo de personas que me impulsarán a “empujar a través”.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379803"/>
            <a:ext cx="8752608" cy="393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7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Hay momentos en los que no entiendo a mi ser querido y puedo, ya sea dejar que ellos se revuelquen en sus excusas, o los presiono demasiado. Por lo tanto, elijo aprender maneras saludables y apropiadas de contribuir a la recuperación de mi ser querido.</a:t>
            </a:r>
          </a:p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 nos va mejor que tratar de salir adelante solos. Vamos a pedirnos cuentas unos a otros para aprender, crecer y elegir empujar hacia adelan te en esperanza.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7761313"/>
            <a:ext cx="8752608" cy="130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42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“Por eso, anímense y edifiquense unos a otros, tal como lo vienen haciendo.” 1 Tesalonicenses 5:11 (NIV)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8203" r="-18398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665" y="3709921"/>
            <a:ext cx="2799102" cy="280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2C92D5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2C92D5"/>
                </a:solidFill>
                <a:latin typeface="Now Bold"/>
                <a:ea typeface="Now Bold"/>
                <a:cs typeface="Now Bold"/>
                <a:sym typeface="Now Bold"/>
              </a:rPr>
              <a:t>4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285"/>
                </a:solidFill>
                <a:latin typeface="Now Bold"/>
                <a:ea typeface="Now Bold"/>
                <a:cs typeface="Now Bold"/>
                <a:sym typeface="Now Bold"/>
              </a:rPr>
              <a:t>ESPERANZA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8752513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Mi trastorno puede conllevarme a que me sienta sin esperanza. Por lo tanto, elijo creer, sin importar cómo me sienta, que hay ayuda y esperanza para mi bienestar físico, emocional, psicológico y espiritual.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379803"/>
            <a:ext cx="8752561" cy="218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Hay momentos en los que yo también me siento sin esperanza, permitiendo que las acciones y la recuperación de mi ser querido definan mi felicidad. Por lo tanto, elijo vivir con límites emocionales saludables, y elijo mi propio gozo a pesar de los altos y bajos de mi ser querido.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6008713"/>
            <a:ext cx="8752580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 nos recordamos los unos a los otros que nuestra esperanza y gozo vienen del Señor. Solamente Él puede llenar nuestras necesidades en todo aspecto de nuestras vidas.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8199463"/>
            <a:ext cx="8752599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3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“Porque yo sé muy bien los planes que tengo para ustedes —afirma el Señor—, planes de bienestar y no de calamidad, a fin de darles un futuro y una esperanza.”  Jeremías 29:11 (NIV)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328" r="-38370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665" y="3662296"/>
            <a:ext cx="2799102" cy="280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13538A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13538A"/>
                </a:solidFill>
                <a:latin typeface="Now Bold"/>
                <a:ea typeface="Now Bold"/>
                <a:cs typeface="Now Bold"/>
                <a:sym typeface="Now Bold"/>
              </a:rPr>
              <a:t>5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08285"/>
                </a:solidFill>
                <a:latin typeface="Now Bold"/>
                <a:ea typeface="Now Bold"/>
                <a:cs typeface="Now Bold"/>
                <a:sym typeface="Now Bold"/>
              </a:rPr>
              <a:t>MEDICINA?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8752608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4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A pesar de que la medicina es un componente clave en mi recuperación, no es la única respuesta. Por lo tanto, elijo explorar nuevas formas de pensar y de actuar en mis relaciones y en mi vida diaria.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379803"/>
            <a:ext cx="8752608" cy="262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5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Yo también he sido parte del ciclo disfuncional de vivir, ya sea pensando que yo tenía todas las respuestas o pensando que el problema no me pertenecía a mí. Por lo tanto, elijo someterme a mí mismo a aprender nuevos comportamientos y a tomar responsabilidad por mi propio vivir saludable y ba lanceado.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6446863"/>
            <a:ext cx="8752503" cy="86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2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 elegimos libertad por sobre el sufrimiento, y gozo en v ivir por medio del auto conocimiento en acción.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7761313"/>
            <a:ext cx="8752522" cy="17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“Derribando argumentos y toda altivez que se levanta contra el conocimiento de Dios, y llevando cautivo todo pensamiento a la obediencia a Cristo.” 2 Corintios 10:5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6027" y="2163737"/>
            <a:ext cx="38100" cy="5959564"/>
          </a:xfrm>
          <a:custGeom>
            <a:avLst/>
            <a:gdLst/>
            <a:ahLst/>
            <a:cxnLst/>
            <a:rect l="l" t="t" r="r" b="b"/>
            <a:pathLst>
              <a:path w="38100" h="5959564">
                <a:moveTo>
                  <a:pt x="0" y="0"/>
                </a:moveTo>
                <a:lnTo>
                  <a:pt x="38100" y="0"/>
                </a:lnTo>
                <a:lnTo>
                  <a:pt x="38100" y="5959564"/>
                </a:lnTo>
                <a:lnTo>
                  <a:pt x="0" y="59595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4717323" y="0"/>
            <a:ext cx="3924300" cy="10287000"/>
            <a:chOff x="0" y="0"/>
            <a:chExt cx="52324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2400" cy="13716000"/>
            </a:xfrm>
            <a:custGeom>
              <a:avLst/>
              <a:gdLst/>
              <a:ahLst/>
              <a:cxnLst/>
              <a:rect l="l" t="t" r="r" b="b"/>
              <a:pathLst>
                <a:path w="5232400" h="13716000">
                  <a:moveTo>
                    <a:pt x="0" y="0"/>
                  </a:moveTo>
                  <a:lnTo>
                    <a:pt x="5232400" y="0"/>
                  </a:lnTo>
                  <a:lnTo>
                    <a:pt x="52324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3784" r="-23787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6055" y="2163718"/>
            <a:ext cx="38100" cy="5959564"/>
            <a:chOff x="0" y="0"/>
            <a:chExt cx="38100" cy="5959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00" cy="5959603"/>
            </a:xfrm>
            <a:custGeom>
              <a:avLst/>
              <a:gdLst/>
              <a:ahLst/>
              <a:cxnLst/>
              <a:rect l="l" t="t" r="r" b="b"/>
              <a:pathLst>
                <a:path w="38100" h="5959603">
                  <a:moveTo>
                    <a:pt x="0" y="5959603"/>
                  </a:moveTo>
                  <a:lnTo>
                    <a:pt x="38100" y="5959603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7323" y="0"/>
            <a:ext cx="3923509" cy="10287000"/>
            <a:chOff x="0" y="0"/>
            <a:chExt cx="3923513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3541" cy="10287000"/>
            </a:xfrm>
            <a:custGeom>
              <a:avLst/>
              <a:gdLst/>
              <a:ahLst/>
              <a:cxnLst/>
              <a:rect l="l" t="t" r="r" b="b"/>
              <a:pathLst>
                <a:path w="3923541" h="10287000">
                  <a:moveTo>
                    <a:pt x="0" y="10287000"/>
                  </a:moveTo>
                  <a:lnTo>
                    <a:pt x="3923541" y="10287000"/>
                  </a:lnTo>
                  <a:lnTo>
                    <a:pt x="3923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7665" y="2909821"/>
            <a:ext cx="2799102" cy="324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6B6969"/>
                </a:solidFill>
                <a:latin typeface="Now Bold"/>
                <a:ea typeface="Now Bold"/>
                <a:cs typeface="Now Bold"/>
                <a:sym typeface="Now Bold"/>
              </a:rPr>
              <a:t>PRINCIPIO</a:t>
            </a:r>
          </a:p>
          <a:p>
            <a:pPr algn="ctr">
              <a:lnSpc>
                <a:spcPts val="11199"/>
              </a:lnSpc>
            </a:pPr>
            <a:r>
              <a:rPr lang="en-US" sz="7999" b="1">
                <a:solidFill>
                  <a:srgbClr val="6B6969"/>
                </a:solidFill>
                <a:latin typeface="Now Bold"/>
                <a:ea typeface="Now Bold"/>
                <a:cs typeface="Now Bold"/>
                <a:sym typeface="Now Bold"/>
              </a:rPr>
              <a:t>6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96817B"/>
                </a:solidFill>
                <a:latin typeface="Now Bold"/>
                <a:ea typeface="Now Bold"/>
                <a:cs typeface="Now Bold"/>
                <a:sym typeface="Now Bold"/>
              </a:rPr>
              <a:t>IDENTIDAD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1189053"/>
            <a:ext cx="8752532" cy="130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82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A veces me he permitido a mí mismo convertirme en una víctima “definida” por mi trastorno. Por lo tanto, elijo superar y vivir en esperanza y gozo, a pesar de mi trastorno.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2941653"/>
            <a:ext cx="8752589" cy="262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A veces, me he visto a mí misma como una víctima del comportamiento y el trastorno de mi ser querido, causando resentimiento, ira y falta de perdón o autocompasión. Por lo tanto, elijo separar el trastorno de la persona que amo, perdonar, y soltar el pasado, y vivir como un contribuidor a una recuperación exitosa.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6008713"/>
            <a:ext cx="8752513" cy="86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2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Juntos, compartimos en las victorias los unos de los otros y celebramos a la persona completa.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7323163"/>
            <a:ext cx="8752465" cy="130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spc="4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“Porque no nos ha dado Dios espíritu de cobardía, sino de poder, de amor y de dominio propio.”  2 Timoteo 1:7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173" y="9020480"/>
            <a:ext cx="4201316" cy="100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Párrafo Azul: Persona con diagnostico </a:t>
            </a:r>
            <a:r>
              <a:rPr lang="en-US" sz="1399">
                <a:solidFill>
                  <a:srgbClr val="00BF63"/>
                </a:solidFill>
                <a:latin typeface="Arimo"/>
                <a:ea typeface="Arimo"/>
                <a:cs typeface="Arimo"/>
                <a:sym typeface="Arimo"/>
              </a:rPr>
              <a:t>Párrafo Verde: Ser querido </a:t>
            </a: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Párrafo Negro: Trabajarlo juntos </a:t>
            </a:r>
            <a:r>
              <a:rPr lang="en-US" sz="139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Párrafo rojo: El versículo que acompaña el principio</a:t>
            </a:r>
            <a:r>
              <a:rPr lang="en-US" sz="1399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1506</Words>
  <Application>Microsoft Office PowerPoint</Application>
  <PresentationFormat>Custom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Aileron</vt:lpstr>
      <vt:lpstr>Now Bold</vt:lpstr>
      <vt:lpstr>TAN Summers</vt:lpstr>
      <vt:lpstr>Gotham Bold</vt:lpstr>
      <vt:lpstr>TAN Pearl</vt:lpstr>
      <vt:lpstr>Aileron Heavy</vt:lpstr>
      <vt:lpstr>Canva Sans</vt:lpstr>
      <vt:lpstr>Arial</vt:lpstr>
      <vt:lpstr>Arimo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 REUNIONES 11 Marzo 2025 (2).pdf</dc:title>
  <cp:lastModifiedBy>Soluciones de Mamá</cp:lastModifiedBy>
  <cp:revision>1</cp:revision>
  <dcterms:created xsi:type="dcterms:W3CDTF">2006-08-16T00:00:00Z</dcterms:created>
  <dcterms:modified xsi:type="dcterms:W3CDTF">2026-03-30T21:57:29Z</dcterms:modified>
  <dc:identifier>DAHFSk3BKe4</dc:identifier>
</cp:coreProperties>
</file>