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9144000"/>
  <p:notesSz cx="6858000" cy="9144000"/>
  <p:embeddedFontLst>
    <p:embeddedFont>
      <p:font typeface="Lustria"/>
      <p:regular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6" roundtripDataSignature="AMtx7mj9WdOEzf4hNYvGeEE0JU12D/Oi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customschemas.google.com/relationships/presentationmetadata" Target="metadata"/><Relationship Id="rId25" Type="http://schemas.openxmlformats.org/officeDocument/2006/relationships/font" Target="fonts/Lustria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">
  <p:cSld name="Closing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0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0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6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6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6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7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7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8"/>
          <p:cNvSpPr txBox="1"/>
          <p:nvPr>
            <p:ph type="title"/>
          </p:nvPr>
        </p:nvSpPr>
        <p:spPr>
          <a:xfrm>
            <a:off x="457199" y="381001"/>
            <a:ext cx="3509683" cy="220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48"/>
          <p:cNvSpPr txBox="1"/>
          <p:nvPr>
            <p:ph idx="1" type="body"/>
          </p:nvPr>
        </p:nvSpPr>
        <p:spPr>
          <a:xfrm>
            <a:off x="5029200" y="273050"/>
            <a:ext cx="365760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spcBef>
                <a:spcPts val="2000"/>
              </a:spcBef>
              <a:spcAft>
                <a:spcPts val="0"/>
              </a:spcAft>
              <a:buSzPts val="1980"/>
              <a:buChar char="💧"/>
              <a:defRPr sz="22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💧"/>
              <a:defRPr sz="20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87" name="Google Shape;87;p48"/>
          <p:cNvSpPr txBox="1"/>
          <p:nvPr>
            <p:ph idx="2" type="body"/>
          </p:nvPr>
        </p:nvSpPr>
        <p:spPr>
          <a:xfrm>
            <a:off x="457199" y="2649071"/>
            <a:ext cx="3509683" cy="3388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88" name="Google Shape;88;p4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8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8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9"/>
          <p:cNvSpPr txBox="1"/>
          <p:nvPr>
            <p:ph type="title"/>
          </p:nvPr>
        </p:nvSpPr>
        <p:spPr>
          <a:xfrm>
            <a:off x="5051425" y="381001"/>
            <a:ext cx="3635375" cy="220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49"/>
          <p:cNvSpPr txBox="1"/>
          <p:nvPr>
            <p:ph idx="1" type="body"/>
          </p:nvPr>
        </p:nvSpPr>
        <p:spPr>
          <a:xfrm>
            <a:off x="5051425" y="2649070"/>
            <a:ext cx="3635375" cy="3505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94" name="Google Shape;94;p49"/>
          <p:cNvSpPr/>
          <p:nvPr>
            <p:ph idx="2" type="pic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5" name="Google Shape;95;p4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49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9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s with Caption">
  <p:cSld name="3 Pictures with Ca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0"/>
          <p:cNvSpPr txBox="1"/>
          <p:nvPr>
            <p:ph type="title"/>
          </p:nvPr>
        </p:nvSpPr>
        <p:spPr>
          <a:xfrm>
            <a:off x="5051425" y="381001"/>
            <a:ext cx="3635375" cy="220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50"/>
          <p:cNvSpPr txBox="1"/>
          <p:nvPr>
            <p:ph idx="1" type="body"/>
          </p:nvPr>
        </p:nvSpPr>
        <p:spPr>
          <a:xfrm>
            <a:off x="5051425" y="2649070"/>
            <a:ext cx="3635375" cy="3505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101" name="Google Shape;101;p50"/>
          <p:cNvSpPr/>
          <p:nvPr>
            <p:ph idx="2" type="pic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2" name="Google Shape;102;p50"/>
          <p:cNvSpPr/>
          <p:nvPr>
            <p:ph idx="3" type="pic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3" name="Google Shape;103;p50"/>
          <p:cNvSpPr/>
          <p:nvPr>
            <p:ph idx="4" type="pic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4" name="Google Shape;104;p5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50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50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1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51"/>
          <p:cNvSpPr txBox="1"/>
          <p:nvPr>
            <p:ph idx="1" type="body"/>
          </p:nvPr>
        </p:nvSpPr>
        <p:spPr>
          <a:xfrm rot="5400000">
            <a:off x="2836769" y="188819"/>
            <a:ext cx="3468875" cy="8228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9pPr>
          </a:lstStyle>
          <a:p/>
        </p:txBody>
      </p:sp>
      <p:sp>
        <p:nvSpPr>
          <p:cNvPr id="110" name="Google Shape;110;p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51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51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2"/>
          <p:cNvSpPr txBox="1"/>
          <p:nvPr>
            <p:ph type="title"/>
          </p:nvPr>
        </p:nvSpPr>
        <p:spPr>
          <a:xfrm rot="5400000">
            <a:off x="4922837" y="2438400"/>
            <a:ext cx="5851525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52"/>
          <p:cNvSpPr txBox="1"/>
          <p:nvPr>
            <p:ph idx="1" type="body"/>
          </p:nvPr>
        </p:nvSpPr>
        <p:spPr>
          <a:xfrm rot="5400000">
            <a:off x="659279" y="214780"/>
            <a:ext cx="561564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9pPr>
          </a:lstStyle>
          <a:p/>
        </p:txBody>
      </p:sp>
      <p:sp>
        <p:nvSpPr>
          <p:cNvPr id="116" name="Google Shape;116;p5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52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52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💧</a:t>
            </a:r>
            <a:endParaRPr/>
          </a:p>
        </p:txBody>
      </p:sp>
      <p:sp>
        <p:nvSpPr>
          <p:cNvPr id="133" name="Google Shape;133;p23"/>
          <p:cNvSpPr txBox="1"/>
          <p:nvPr>
            <p:ph type="ctrTitle"/>
          </p:nvPr>
        </p:nvSpPr>
        <p:spPr>
          <a:xfrm>
            <a:off x="457199" y="1295400"/>
            <a:ext cx="8228013" cy="1927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" type="subTitle"/>
          </p:nvPr>
        </p:nvSpPr>
        <p:spPr>
          <a:xfrm>
            <a:off x="457199" y="3307976"/>
            <a:ext cx="8228013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lvl="0" algn="ctr">
              <a:spcBef>
                <a:spcPts val="3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5" name="Google Shape;13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💧</a:t>
            </a:r>
            <a:endParaRPr/>
          </a:p>
        </p:txBody>
      </p:sp>
      <p:sp>
        <p:nvSpPr>
          <p:cNvPr id="140" name="Google Shape;140;p24"/>
          <p:cNvSpPr txBox="1"/>
          <p:nvPr>
            <p:ph type="title"/>
          </p:nvPr>
        </p:nvSpPr>
        <p:spPr>
          <a:xfrm>
            <a:off x="457200" y="2236694"/>
            <a:ext cx="64008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46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1676399" y="3609695"/>
            <a:ext cx="518160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3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2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2" name="Google Shape;142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4"/>
          <p:cNvSpPr txBox="1"/>
          <p:nvPr>
            <p:ph idx="11" type="ftr"/>
          </p:nvPr>
        </p:nvSpPr>
        <p:spPr>
          <a:xfrm>
            <a:off x="7239000" y="6356350"/>
            <a:ext cx="14462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4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8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80B60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💧</a:t>
            </a:r>
            <a:endParaRPr/>
          </a:p>
        </p:txBody>
      </p:sp>
      <p:sp>
        <p:nvSpPr>
          <p:cNvPr id="17" name="Google Shape;17;p38"/>
          <p:cNvSpPr txBox="1"/>
          <p:nvPr>
            <p:ph type="ctrTitle"/>
          </p:nvPr>
        </p:nvSpPr>
        <p:spPr>
          <a:xfrm>
            <a:off x="457199" y="1295400"/>
            <a:ext cx="8228013" cy="1927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8"/>
          <p:cNvSpPr txBox="1"/>
          <p:nvPr>
            <p:ph idx="1" type="subTitle"/>
          </p:nvPr>
        </p:nvSpPr>
        <p:spPr>
          <a:xfrm>
            <a:off x="457199" y="3307976"/>
            <a:ext cx="8228013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lvl="0" algn="ctr">
              <a:spcBef>
                <a:spcPts val="3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8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8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740664" y="2784475"/>
            <a:ext cx="3767328" cy="3252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48" name="Google Shape;148;p25"/>
          <p:cNvSpPr txBox="1"/>
          <p:nvPr>
            <p:ph idx="2" type="body"/>
          </p:nvPr>
        </p:nvSpPr>
        <p:spPr>
          <a:xfrm>
            <a:off x="4634753" y="2784475"/>
            <a:ext cx="3767328" cy="3252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49" name="Google Shape;149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5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5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6"/>
          <p:cNvSpPr txBox="1"/>
          <p:nvPr>
            <p:ph idx="1" type="body"/>
          </p:nvPr>
        </p:nvSpPr>
        <p:spPr>
          <a:xfrm>
            <a:off x="740664" y="2232211"/>
            <a:ext cx="376732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2160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155" name="Google Shape;155;p26"/>
          <p:cNvSpPr txBox="1"/>
          <p:nvPr>
            <p:ph idx="2" type="body"/>
          </p:nvPr>
        </p:nvSpPr>
        <p:spPr>
          <a:xfrm>
            <a:off x="740664" y="3160059"/>
            <a:ext cx="3767328" cy="2891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56" name="Google Shape;156;p26"/>
          <p:cNvSpPr txBox="1"/>
          <p:nvPr>
            <p:ph idx="3" type="body"/>
          </p:nvPr>
        </p:nvSpPr>
        <p:spPr>
          <a:xfrm>
            <a:off x="4631578" y="2232211"/>
            <a:ext cx="376732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2160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157" name="Google Shape;157;p26"/>
          <p:cNvSpPr txBox="1"/>
          <p:nvPr>
            <p:ph idx="4" type="body"/>
          </p:nvPr>
        </p:nvSpPr>
        <p:spPr>
          <a:xfrm>
            <a:off x="4631578" y="3160059"/>
            <a:ext cx="3767328" cy="2891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58" name="Google Shape;158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6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6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, Top and Bottom">
  <p:cSld name="2 Content, Top and Bottom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7"/>
          <p:cNvSpPr txBox="1"/>
          <p:nvPr>
            <p:ph idx="1" type="body"/>
          </p:nvPr>
        </p:nvSpPr>
        <p:spPr>
          <a:xfrm>
            <a:off x="762000" y="2784475"/>
            <a:ext cx="7656512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9pPr>
          </a:lstStyle>
          <a:p/>
        </p:txBody>
      </p:sp>
      <p:sp>
        <p:nvSpPr>
          <p:cNvPr id="164" name="Google Shape;164;p27"/>
          <p:cNvSpPr txBox="1"/>
          <p:nvPr>
            <p:ph idx="2" type="body"/>
          </p:nvPr>
        </p:nvSpPr>
        <p:spPr>
          <a:xfrm>
            <a:off x="762000" y="4497070"/>
            <a:ext cx="7656512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9pPr>
          </a:lstStyle>
          <a:p/>
        </p:txBody>
      </p:sp>
      <p:sp>
        <p:nvSpPr>
          <p:cNvPr id="165" name="Google Shape;16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7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7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ntent">
  <p:cSld name="3 Conten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8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8"/>
          <p:cNvSpPr txBox="1"/>
          <p:nvPr>
            <p:ph idx="1" type="body"/>
          </p:nvPr>
        </p:nvSpPr>
        <p:spPr>
          <a:xfrm>
            <a:off x="4636008" y="2784475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71" name="Google Shape;171;p28"/>
          <p:cNvSpPr txBox="1"/>
          <p:nvPr>
            <p:ph idx="2" type="body"/>
          </p:nvPr>
        </p:nvSpPr>
        <p:spPr>
          <a:xfrm>
            <a:off x="4636008" y="4497070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72" name="Google Shape;172;p28"/>
          <p:cNvSpPr txBox="1"/>
          <p:nvPr>
            <p:ph idx="3" type="body"/>
          </p:nvPr>
        </p:nvSpPr>
        <p:spPr>
          <a:xfrm>
            <a:off x="740664" y="2784475"/>
            <a:ext cx="3767328" cy="3252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73" name="Google Shape;173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28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8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ntent">
  <p:cSld name="4 Conten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9"/>
          <p:cNvSpPr txBox="1"/>
          <p:nvPr>
            <p:ph idx="1" type="body"/>
          </p:nvPr>
        </p:nvSpPr>
        <p:spPr>
          <a:xfrm>
            <a:off x="4636008" y="2784475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79" name="Google Shape;179;p29"/>
          <p:cNvSpPr txBox="1"/>
          <p:nvPr>
            <p:ph idx="2" type="body"/>
          </p:nvPr>
        </p:nvSpPr>
        <p:spPr>
          <a:xfrm>
            <a:off x="4636008" y="4497070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80" name="Google Shape;180;p29"/>
          <p:cNvSpPr txBox="1"/>
          <p:nvPr>
            <p:ph idx="3" type="body"/>
          </p:nvPr>
        </p:nvSpPr>
        <p:spPr>
          <a:xfrm>
            <a:off x="739775" y="2784475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81" name="Google Shape;181;p29"/>
          <p:cNvSpPr txBox="1"/>
          <p:nvPr>
            <p:ph idx="4" type="body"/>
          </p:nvPr>
        </p:nvSpPr>
        <p:spPr>
          <a:xfrm>
            <a:off x="739775" y="4497070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82" name="Google Shape;182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29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29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30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30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31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31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2"/>
          <p:cNvSpPr txBox="1"/>
          <p:nvPr>
            <p:ph type="title"/>
          </p:nvPr>
        </p:nvSpPr>
        <p:spPr>
          <a:xfrm>
            <a:off x="457199" y="381001"/>
            <a:ext cx="3509683" cy="220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32"/>
          <p:cNvSpPr txBox="1"/>
          <p:nvPr>
            <p:ph idx="1" type="body"/>
          </p:nvPr>
        </p:nvSpPr>
        <p:spPr>
          <a:xfrm>
            <a:off x="5029200" y="273050"/>
            <a:ext cx="365760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spcBef>
                <a:spcPts val="2000"/>
              </a:spcBef>
              <a:spcAft>
                <a:spcPts val="0"/>
              </a:spcAft>
              <a:buSzPts val="1980"/>
              <a:buChar char="💧"/>
              <a:defRPr sz="22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💧"/>
              <a:defRPr sz="20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197" name="Google Shape;197;p32"/>
          <p:cNvSpPr txBox="1"/>
          <p:nvPr>
            <p:ph idx="2" type="body"/>
          </p:nvPr>
        </p:nvSpPr>
        <p:spPr>
          <a:xfrm>
            <a:off x="457199" y="2649071"/>
            <a:ext cx="3509683" cy="3388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198" name="Google Shape;198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32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32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3"/>
          <p:cNvSpPr txBox="1"/>
          <p:nvPr>
            <p:ph type="title"/>
          </p:nvPr>
        </p:nvSpPr>
        <p:spPr>
          <a:xfrm>
            <a:off x="5051425" y="381001"/>
            <a:ext cx="3635375" cy="220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33"/>
          <p:cNvSpPr txBox="1"/>
          <p:nvPr>
            <p:ph idx="1" type="body"/>
          </p:nvPr>
        </p:nvSpPr>
        <p:spPr>
          <a:xfrm>
            <a:off x="5051425" y="2649070"/>
            <a:ext cx="3635375" cy="3505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204" name="Google Shape;204;p33"/>
          <p:cNvSpPr/>
          <p:nvPr>
            <p:ph idx="2" type="pic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05" name="Google Shape;205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33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33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s with Caption">
  <p:cSld name="3 Pictures with Ca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4"/>
          <p:cNvSpPr txBox="1"/>
          <p:nvPr>
            <p:ph type="title"/>
          </p:nvPr>
        </p:nvSpPr>
        <p:spPr>
          <a:xfrm>
            <a:off x="5051425" y="381001"/>
            <a:ext cx="3635375" cy="220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34"/>
          <p:cNvSpPr txBox="1"/>
          <p:nvPr>
            <p:ph idx="1" type="body"/>
          </p:nvPr>
        </p:nvSpPr>
        <p:spPr>
          <a:xfrm>
            <a:off x="5051425" y="2649070"/>
            <a:ext cx="3635375" cy="3505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211" name="Google Shape;211;p34"/>
          <p:cNvSpPr/>
          <p:nvPr>
            <p:ph idx="2" type="pic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12" name="Google Shape;212;p34"/>
          <p:cNvSpPr/>
          <p:nvPr>
            <p:ph idx="3" type="pic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13" name="Google Shape;213;p34"/>
          <p:cNvSpPr/>
          <p:nvPr>
            <p:ph idx="4" type="pic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14" name="Google Shape;21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34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34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9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9"/>
          <p:cNvSpPr txBox="1"/>
          <p:nvPr>
            <p:ph idx="1" type="body"/>
          </p:nvPr>
        </p:nvSpPr>
        <p:spPr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9pPr>
          </a:lstStyle>
          <a:p/>
        </p:txBody>
      </p:sp>
      <p:sp>
        <p:nvSpPr>
          <p:cNvPr id="25" name="Google Shape;25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9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9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5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35"/>
          <p:cNvSpPr txBox="1"/>
          <p:nvPr>
            <p:ph idx="1" type="body"/>
          </p:nvPr>
        </p:nvSpPr>
        <p:spPr>
          <a:xfrm rot="5400000">
            <a:off x="2836769" y="188819"/>
            <a:ext cx="3468875" cy="8228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9pPr>
          </a:lstStyle>
          <a:p/>
        </p:txBody>
      </p:sp>
      <p:sp>
        <p:nvSpPr>
          <p:cNvPr id="220" name="Google Shape;220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35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35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6"/>
          <p:cNvSpPr txBox="1"/>
          <p:nvPr>
            <p:ph type="title"/>
          </p:nvPr>
        </p:nvSpPr>
        <p:spPr>
          <a:xfrm rot="5400000">
            <a:off x="4922837" y="2438400"/>
            <a:ext cx="5851525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36"/>
          <p:cNvSpPr txBox="1"/>
          <p:nvPr>
            <p:ph idx="1" type="body"/>
          </p:nvPr>
        </p:nvSpPr>
        <p:spPr>
          <a:xfrm rot="5400000">
            <a:off x="659279" y="214780"/>
            <a:ext cx="561564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/>
            </a:lvl9pPr>
          </a:lstStyle>
          <a:p/>
        </p:txBody>
      </p:sp>
      <p:sp>
        <p:nvSpPr>
          <p:cNvPr id="226" name="Google Shape;226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36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36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">
  <p:cSld name="Closing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37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2" name="Google Shape;232;p37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0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80B60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💧</a:t>
            </a:r>
            <a:endParaRPr/>
          </a:p>
        </p:txBody>
      </p:sp>
      <p:sp>
        <p:nvSpPr>
          <p:cNvPr id="30" name="Google Shape;30;p40"/>
          <p:cNvSpPr txBox="1"/>
          <p:nvPr>
            <p:ph type="title"/>
          </p:nvPr>
        </p:nvSpPr>
        <p:spPr>
          <a:xfrm>
            <a:off x="457200" y="2236694"/>
            <a:ext cx="64008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46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0"/>
          <p:cNvSpPr txBox="1"/>
          <p:nvPr>
            <p:ph idx="1" type="body"/>
          </p:nvPr>
        </p:nvSpPr>
        <p:spPr>
          <a:xfrm>
            <a:off x="1676399" y="3609695"/>
            <a:ext cx="518160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3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2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0"/>
          <p:cNvSpPr txBox="1"/>
          <p:nvPr>
            <p:ph idx="11" type="ftr"/>
          </p:nvPr>
        </p:nvSpPr>
        <p:spPr>
          <a:xfrm>
            <a:off x="7239000" y="6356350"/>
            <a:ext cx="14462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0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FFFFF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FFFFF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FFFFF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FFFFF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FFFFF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FFFFF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FFFFF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FFFFF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FFFFF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1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1"/>
          <p:cNvSpPr txBox="1"/>
          <p:nvPr>
            <p:ph idx="1" type="body"/>
          </p:nvPr>
        </p:nvSpPr>
        <p:spPr>
          <a:xfrm>
            <a:off x="740664" y="2784475"/>
            <a:ext cx="3767328" cy="3252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38" name="Google Shape;38;p41"/>
          <p:cNvSpPr txBox="1"/>
          <p:nvPr>
            <p:ph idx="2" type="body"/>
          </p:nvPr>
        </p:nvSpPr>
        <p:spPr>
          <a:xfrm>
            <a:off x="4634753" y="2784475"/>
            <a:ext cx="3767328" cy="3252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39" name="Google Shape;39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1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1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2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2"/>
          <p:cNvSpPr txBox="1"/>
          <p:nvPr>
            <p:ph idx="1" type="body"/>
          </p:nvPr>
        </p:nvSpPr>
        <p:spPr>
          <a:xfrm>
            <a:off x="740664" y="2232211"/>
            <a:ext cx="376732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2160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45" name="Google Shape;45;p42"/>
          <p:cNvSpPr txBox="1"/>
          <p:nvPr>
            <p:ph idx="2" type="body"/>
          </p:nvPr>
        </p:nvSpPr>
        <p:spPr>
          <a:xfrm>
            <a:off x="740664" y="3160059"/>
            <a:ext cx="3767328" cy="2891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46" name="Google Shape;46;p42"/>
          <p:cNvSpPr txBox="1"/>
          <p:nvPr>
            <p:ph idx="3" type="body"/>
          </p:nvPr>
        </p:nvSpPr>
        <p:spPr>
          <a:xfrm>
            <a:off x="4631578" y="2232211"/>
            <a:ext cx="376732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2160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47" name="Google Shape;47;p42"/>
          <p:cNvSpPr txBox="1"/>
          <p:nvPr>
            <p:ph idx="4" type="body"/>
          </p:nvPr>
        </p:nvSpPr>
        <p:spPr>
          <a:xfrm>
            <a:off x="4631578" y="3160059"/>
            <a:ext cx="3767328" cy="2891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48" name="Google Shape;48;p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2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2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, Top and Bottom">
  <p:cSld name="2 Content, Top and Bottom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3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3"/>
          <p:cNvSpPr txBox="1"/>
          <p:nvPr>
            <p:ph idx="1" type="body"/>
          </p:nvPr>
        </p:nvSpPr>
        <p:spPr>
          <a:xfrm>
            <a:off x="762000" y="2784475"/>
            <a:ext cx="7656512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9pPr>
          </a:lstStyle>
          <a:p/>
        </p:txBody>
      </p:sp>
      <p:sp>
        <p:nvSpPr>
          <p:cNvPr id="54" name="Google Shape;54;p43"/>
          <p:cNvSpPr txBox="1"/>
          <p:nvPr>
            <p:ph idx="2" type="body"/>
          </p:nvPr>
        </p:nvSpPr>
        <p:spPr>
          <a:xfrm>
            <a:off x="762000" y="4497070"/>
            <a:ext cx="7656512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💧"/>
              <a:defRPr sz="1800"/>
            </a:lvl9pPr>
          </a:lstStyle>
          <a:p/>
        </p:txBody>
      </p:sp>
      <p:sp>
        <p:nvSpPr>
          <p:cNvPr id="55" name="Google Shape;55;p4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3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3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ntent">
  <p:cSld name="3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4"/>
          <p:cNvSpPr txBox="1"/>
          <p:nvPr>
            <p:ph idx="1" type="body"/>
          </p:nvPr>
        </p:nvSpPr>
        <p:spPr>
          <a:xfrm>
            <a:off x="4636008" y="2784475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61" name="Google Shape;61;p44"/>
          <p:cNvSpPr txBox="1"/>
          <p:nvPr>
            <p:ph idx="2" type="body"/>
          </p:nvPr>
        </p:nvSpPr>
        <p:spPr>
          <a:xfrm>
            <a:off x="4636008" y="4497070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62" name="Google Shape;62;p44"/>
          <p:cNvSpPr txBox="1"/>
          <p:nvPr>
            <p:ph idx="3" type="body"/>
          </p:nvPr>
        </p:nvSpPr>
        <p:spPr>
          <a:xfrm>
            <a:off x="740664" y="2784475"/>
            <a:ext cx="3767328" cy="3252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63" name="Google Shape;63;p4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4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4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ntent">
  <p:cSld name="4 Conten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5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45"/>
          <p:cNvSpPr txBox="1"/>
          <p:nvPr>
            <p:ph idx="1" type="body"/>
          </p:nvPr>
        </p:nvSpPr>
        <p:spPr>
          <a:xfrm>
            <a:off x="4636008" y="2784475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69" name="Google Shape;69;p45"/>
          <p:cNvSpPr txBox="1"/>
          <p:nvPr>
            <p:ph idx="2" type="body"/>
          </p:nvPr>
        </p:nvSpPr>
        <p:spPr>
          <a:xfrm>
            <a:off x="4636008" y="4497070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0" name="Google Shape;70;p45"/>
          <p:cNvSpPr txBox="1"/>
          <p:nvPr>
            <p:ph idx="3" type="body"/>
          </p:nvPr>
        </p:nvSpPr>
        <p:spPr>
          <a:xfrm>
            <a:off x="739775" y="2784475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💧"/>
              <a:defRPr sz="1600"/>
            </a:lvl9pPr>
          </a:lstStyle>
          <a:p/>
        </p:txBody>
      </p:sp>
      <p:sp>
        <p:nvSpPr>
          <p:cNvPr id="71" name="Google Shape;71;p45"/>
          <p:cNvSpPr txBox="1"/>
          <p:nvPr>
            <p:ph idx="4" type="body"/>
          </p:nvPr>
        </p:nvSpPr>
        <p:spPr>
          <a:xfrm>
            <a:off x="739775" y="4497070"/>
            <a:ext cx="376732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2000"/>
              </a:spcBef>
              <a:spcAft>
                <a:spcPts val="0"/>
              </a:spcAft>
              <a:buSzPts val="1620"/>
              <a:buChar char="💧"/>
              <a:defRPr sz="1800"/>
            </a:lvl1pPr>
            <a:lvl2pPr indent="-331469" lvl="1" marL="9144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2pPr>
            <a:lvl3pPr indent="-331469" lvl="2" marL="13716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3pPr>
            <a:lvl4pPr indent="-331469" lvl="3" marL="18288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4pPr>
            <a:lvl5pPr indent="-331470" lvl="4" marL="2286000" algn="l">
              <a:spcBef>
                <a:spcPts val="600"/>
              </a:spcBef>
              <a:spcAft>
                <a:spcPts val="0"/>
              </a:spcAft>
              <a:buSzPts val="1620"/>
              <a:buChar char="💧"/>
              <a:defRPr sz="18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Font typeface="Noto Sans Symbols"/>
              <a:buChar char="💧"/>
              <a:defRPr sz="160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2" name="Google Shape;72;p4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5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5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3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7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" name="Google Shape;7;p19"/>
          <p:cNvSpPr txBox="1"/>
          <p:nvPr>
            <p:ph idx="1" type="body"/>
          </p:nvPr>
        </p:nvSpPr>
        <p:spPr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💧"/>
              <a:defRPr b="0" i="0" sz="22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331469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33146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33147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33147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33147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33147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33147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" name="Google Shape;8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" name="Google Shape;9;p19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" name="Google Shape;10;p19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spd="med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💧"/>
              <a:defRPr b="0" i="0" sz="22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800"/>
              <a:buFont typeface="Noto Sans Symbols"/>
              <a:buChar char="💧"/>
              <a:defRPr b="0" i="0" sz="20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331469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33146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C1F944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33147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33147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33147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33147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33147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💧"/>
              <a:defRPr b="0" i="0" sz="1800" u="none" cap="none" strike="noStrik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22" name="Google Shape;122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23" name="Google Shape;123;p21"/>
          <p:cNvSpPr txBox="1"/>
          <p:nvPr>
            <p:ph idx="11" type="ftr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1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</p:sldLayoutIdLst>
  <p:transition spd="med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"/>
          <p:cNvSpPr txBox="1"/>
          <p:nvPr/>
        </p:nvSpPr>
        <p:spPr>
          <a:xfrm>
            <a:off x="449523" y="521296"/>
            <a:ext cx="8244954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Capacitación de Facilitadores</a:t>
            </a:r>
            <a:endParaRPr b="0" i="0" sz="4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Sesión III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Rol del Facilitador, sus Responsabilidades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 el Formato de la Reunión.</a:t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8" name="Google Shape;23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2839" y="3802163"/>
            <a:ext cx="3978322" cy="2066732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0"/>
          <p:cNvSpPr txBox="1"/>
          <p:nvPr>
            <p:ph type="title"/>
          </p:nvPr>
        </p:nvSpPr>
        <p:spPr>
          <a:xfrm>
            <a:off x="457200" y="2236788"/>
            <a:ext cx="64008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Aclaración entre un Facilitador y un Líder de Grupo Pequeño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0"/>
          <p:cNvSpPr txBox="1"/>
          <p:nvPr>
            <p:ph idx="1" type="body"/>
          </p:nvPr>
        </p:nvSpPr>
        <p:spPr>
          <a:xfrm>
            <a:off x="1676400" y="3609975"/>
            <a:ext cx="5181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(página 13A)</a:t>
            </a:r>
            <a:endParaRPr/>
          </a:p>
        </p:txBody>
      </p:sp>
      <p:sp>
        <p:nvSpPr>
          <p:cNvPr id="301" name="Google Shape;301;p10"/>
          <p:cNvSpPr/>
          <p:nvPr/>
        </p:nvSpPr>
        <p:spPr>
          <a:xfrm>
            <a:off x="8134066" y="5800298"/>
            <a:ext cx="655092" cy="696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302" name="Google Shape;30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1"/>
          <p:cNvSpPr txBox="1"/>
          <p:nvPr>
            <p:ph type="title"/>
          </p:nvPr>
        </p:nvSpPr>
        <p:spPr>
          <a:xfrm>
            <a:off x="457200" y="2747963"/>
            <a:ext cx="64008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Lineamientos para la discusión en grupo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(página 12A)</a:t>
            </a:r>
            <a:endParaRPr/>
          </a:p>
        </p:txBody>
      </p:sp>
      <p:sp>
        <p:nvSpPr>
          <p:cNvPr id="308" name="Google Shape;308;p11"/>
          <p:cNvSpPr/>
          <p:nvPr/>
        </p:nvSpPr>
        <p:spPr>
          <a:xfrm>
            <a:off x="8134066" y="5800298"/>
            <a:ext cx="655092" cy="696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309" name="Google Shape;30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2"/>
          <p:cNvSpPr txBox="1"/>
          <p:nvPr>
            <p:ph type="title"/>
          </p:nvPr>
        </p:nvSpPr>
        <p:spPr>
          <a:xfrm>
            <a:off x="457200" y="2747963"/>
            <a:ext cx="64008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Ayudas del Facilitador y del Líder de Grupo Pequeño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(páginas 14A-17A)</a:t>
            </a:r>
            <a:endParaRPr/>
          </a:p>
        </p:txBody>
      </p:sp>
      <p:sp>
        <p:nvSpPr>
          <p:cNvPr id="315" name="Google Shape;315;p12"/>
          <p:cNvSpPr/>
          <p:nvPr/>
        </p:nvSpPr>
        <p:spPr>
          <a:xfrm>
            <a:off x="8134066" y="5800298"/>
            <a:ext cx="655092" cy="696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316" name="Google Shape;31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3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Varias cosas que hay que vigilar...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3"/>
          <p:cNvSpPr txBox="1"/>
          <p:nvPr>
            <p:ph idx="1" type="body"/>
          </p:nvPr>
        </p:nvSpPr>
        <p:spPr>
          <a:xfrm>
            <a:off x="285750" y="2395769"/>
            <a:ext cx="8715375" cy="403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63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Los dominadores – individuos que dominan la discusión.</a:t>
            </a:r>
            <a:endParaRPr/>
          </a:p>
          <a:p>
            <a:pPr indent="-457200" lvl="0" marL="63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Temas detonantes – ciertos temas son más propensos a detonar a la gente que otros.</a:t>
            </a:r>
            <a:endParaRPr/>
          </a:p>
          <a:p>
            <a:pPr indent="-457200" lvl="0" marL="63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Vea la impotencia aprendida como lo que es – abordarla.</a:t>
            </a:r>
            <a:endParaRPr/>
          </a:p>
          <a:p>
            <a:pPr indent="-457200" lvl="0" marL="63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Usar el diagnóstico de salud mental como excusa para el mal comportamiento, problemas emocionales no resueltos. Nota: considere las diferencias entre problemas emocionales no resueltos y problemas causados por un desequilibrio químico del cerebro.</a:t>
            </a:r>
            <a:endParaRPr/>
          </a:p>
          <a:p>
            <a:pPr indent="-457200" lvl="0" marL="63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Reconozca la auto conmiseración – solamente enfocándose en el estado de ánimo o los sentimientos.</a:t>
            </a:r>
            <a:endParaRPr/>
          </a:p>
          <a:p>
            <a:pPr indent="-457200" lvl="0" marL="63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Sentimientos versus estado de ánimo – y reconocer que el estado de ánimo no tiene que basarse en las circunstancias.</a:t>
            </a:r>
            <a:endParaRPr/>
          </a:p>
          <a:p>
            <a:pPr indent="-457200" lvl="0" marL="63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Comprender y reconocer la vergüenza – y la vida basada en la vergüenza.</a:t>
            </a:r>
            <a:endParaRPr/>
          </a:p>
          <a:p>
            <a:pPr indent="-457200" lvl="0" marL="63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Comprender y reconocer el remordimiento tóxico.</a:t>
            </a:r>
            <a:endParaRPr/>
          </a:p>
          <a:p>
            <a:pPr indent="-457200" lvl="0" marL="63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Comprender y reconocer los problemas de trauma.</a:t>
            </a:r>
            <a:endParaRPr/>
          </a:p>
          <a:p>
            <a:pPr indent="-457200" lvl="0" marL="63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Comprender y reconocer la vida basada en el desempeño.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154305" lvl="0" marL="3514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0"/>
              <a:buNone/>
            </a:pPr>
            <a:r>
              <a:t/>
            </a:r>
            <a:endParaRPr sz="300">
              <a:latin typeface="Avenir"/>
              <a:ea typeface="Avenir"/>
              <a:cs typeface="Avenir"/>
              <a:sym typeface="Avenir"/>
            </a:endParaRPr>
          </a:p>
          <a:p>
            <a:pPr indent="-154305" lvl="0" marL="3514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0"/>
              <a:buNone/>
            </a:pPr>
            <a:r>
              <a:t/>
            </a:r>
            <a:endParaRPr sz="300">
              <a:latin typeface="Avenir"/>
              <a:ea typeface="Avenir"/>
              <a:cs typeface="Avenir"/>
              <a:sym typeface="Avenir"/>
            </a:endParaRPr>
          </a:p>
          <a:p>
            <a:pPr indent="-154305" lvl="0" marL="3514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0"/>
              <a:buNone/>
            </a:pPr>
            <a:r>
              <a:t/>
            </a:r>
            <a:endParaRPr sz="3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23" name="Google Shape;32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4"/>
          <p:cNvSpPr txBox="1"/>
          <p:nvPr>
            <p:ph type="title"/>
          </p:nvPr>
        </p:nvSpPr>
        <p:spPr>
          <a:xfrm>
            <a:off x="457200" y="2747963"/>
            <a:ext cx="64008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Juego de roles en grupos pequeños...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4"/>
          <p:cNvSpPr/>
          <p:nvPr/>
        </p:nvSpPr>
        <p:spPr>
          <a:xfrm>
            <a:off x="8134066" y="5800298"/>
            <a:ext cx="655092" cy="696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330" name="Google Shape;33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5"/>
          <p:cNvSpPr txBox="1"/>
          <p:nvPr>
            <p:ph type="title"/>
          </p:nvPr>
        </p:nvSpPr>
        <p:spPr>
          <a:xfrm>
            <a:off x="457200" y="2236788"/>
            <a:ext cx="6400800" cy="2970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Un factor clave en la recuperación es confiar en el médico y contarle todo al médico o terapeuta.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5"/>
          <p:cNvSpPr/>
          <p:nvPr/>
        </p:nvSpPr>
        <p:spPr>
          <a:xfrm>
            <a:off x="8134066" y="5800298"/>
            <a:ext cx="655092" cy="696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337" name="Google Shape;33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6"/>
          <p:cNvSpPr txBox="1"/>
          <p:nvPr>
            <p:ph type="title"/>
          </p:nvPr>
        </p:nvSpPr>
        <p:spPr>
          <a:xfrm>
            <a:off x="425450" y="1538288"/>
            <a:ext cx="6861175" cy="2970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Un círculo de responsabilidad o ‘rendición de cuentas’ es un "deber", desde mi perspectiva.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6"/>
          <p:cNvSpPr/>
          <p:nvPr/>
        </p:nvSpPr>
        <p:spPr>
          <a:xfrm>
            <a:off x="8134066" y="5800298"/>
            <a:ext cx="655092" cy="696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344" name="Google Shape;34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7"/>
          <p:cNvSpPr txBox="1"/>
          <p:nvPr>
            <p:ph type="title"/>
          </p:nvPr>
        </p:nvSpPr>
        <p:spPr>
          <a:xfrm>
            <a:off x="457200" y="5826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Responsabilidades Semanales del Facilitador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(páginas 10A-12A)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17"/>
          <p:cNvSpPr txBox="1"/>
          <p:nvPr>
            <p:ph idx="1" type="body"/>
          </p:nvPr>
        </p:nvSpPr>
        <p:spPr>
          <a:xfrm>
            <a:off x="333375" y="2254250"/>
            <a:ext cx="8493125" cy="3783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80"/>
              <a:buChar char="💧"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Antes de la reunión: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800"/>
              <a:buChar char="💧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Prepare su tema (vea la página 3A).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980"/>
              <a:buChar char="💧"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Después de la reunión: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800"/>
              <a:buChar char="💧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Reúnanse con los líderes de sus grupos pequeños. Hagan un seguimiento de todo lo que sea necesario.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800"/>
              <a:buChar char="💧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Llene el Resumen de la Reunión de Facilitación tan pronto como pueda después de la reunión (ver página 3B).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800"/>
              <a:buChar char="💧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Considere a los posibles líderes.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800"/>
              <a:buChar char="💧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Aseguren las hojas de información confidencial de los nuevos miembros (ver página 2B).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2250" lvl="1" marL="68580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51" name="Google Shape;35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8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Temas: Liderazgo, Fuentes, Preparación y Presentación.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18"/>
          <p:cNvSpPr txBox="1"/>
          <p:nvPr>
            <p:ph idx="1" type="body"/>
          </p:nvPr>
        </p:nvSpPr>
        <p:spPr>
          <a:xfrm>
            <a:off x="889000" y="2381250"/>
            <a:ext cx="7542213" cy="3656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80"/>
              <a:buChar char="💧"/>
            </a:pPr>
            <a:r>
              <a:rPr lang="en-US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Tarjetas de temas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980"/>
              <a:buChar char="💧"/>
            </a:pPr>
            <a:r>
              <a:rPr lang="en-US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Repasando cada principio como un tema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980"/>
              <a:buChar char="💧"/>
            </a:pPr>
            <a:r>
              <a:rPr lang="en-US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Usar el Libro de Fresh Hope en el entorno del grupo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980"/>
              <a:buChar char="💧"/>
            </a:pPr>
            <a:r>
              <a:rPr lang="en-US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Preparando sus propios temas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980"/>
              <a:buChar char="💧"/>
            </a:pPr>
            <a:r>
              <a:rPr lang="en-US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Invitados especiales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980"/>
              <a:buChar char="💧"/>
            </a:pPr>
            <a:r>
              <a:rPr lang="en-US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Los miembros del grupo dirigiendo un tema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980"/>
              <a:buChar char="💧"/>
            </a:pPr>
            <a:r>
              <a:rPr lang="en-US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Blogs en línea</a:t>
            </a:r>
            <a:endParaRPr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8" name="Google Shape;35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Facilitador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"/>
          <p:cNvSpPr txBox="1"/>
          <p:nvPr>
            <p:ph idx="1" type="body"/>
          </p:nvPr>
        </p:nvSpPr>
        <p:spPr>
          <a:xfrm>
            <a:off x="740569" y="2770188"/>
            <a:ext cx="7662863" cy="3267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SzPts val="2160"/>
              <a:buChar char="💧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Las reuniones de grupo de Fresh Hope son dirigidas por un facilitador, lo que es diferente a que todos se presenten y hablen de lo que sea que tengan en mente.</a:t>
            </a:r>
            <a:endParaRPr/>
          </a:p>
          <a:p>
            <a:pPr indent="-342900" lvl="0" marL="342900" rtl="0" algn="just">
              <a:spcBef>
                <a:spcPts val="2000"/>
              </a:spcBef>
              <a:spcAft>
                <a:spcPts val="0"/>
              </a:spcAft>
              <a:buSzPts val="2160"/>
              <a:buChar char="💧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El facilitador supervisa el grupo, 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los a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yudantes/líderes de los grupos pequeños, o bien dirige el tema de la reunión o prepara a alguien para desarrollar el tema, y sobre todo se asegura de que la reunión se mantenga en un "ambiente seguro".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Google Shape;24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"/>
          <p:cNvSpPr txBox="1"/>
          <p:nvPr>
            <p:ph type="title"/>
          </p:nvPr>
        </p:nvSpPr>
        <p:spPr>
          <a:xfrm>
            <a:off x="457200" y="4845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Calificaciones del Facilitador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–Requisitos–</a:t>
            </a:r>
            <a:br>
              <a:rPr lang="en-US" sz="36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(páginas 6A-7A)</a:t>
            </a:r>
            <a:endParaRPr/>
          </a:p>
        </p:txBody>
      </p:sp>
      <p:sp>
        <p:nvSpPr>
          <p:cNvPr id="251" name="Google Shape;251;p3"/>
          <p:cNvSpPr txBox="1"/>
          <p:nvPr>
            <p:ph idx="1" type="body"/>
          </p:nvPr>
        </p:nvSpPr>
        <p:spPr>
          <a:xfrm>
            <a:off x="206375" y="2392957"/>
            <a:ext cx="8731250" cy="4116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4"/>
              <a:buChar char="💧"/>
            </a:pPr>
            <a:r>
              <a:rPr lang="en-US" sz="2015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La preferencia es tener un mínimo de dos facilitadores por cada grupo de Fresh Hope - con un máximo de cuatro facilitadores.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14"/>
              <a:buChar char="💧"/>
            </a:pPr>
            <a:r>
              <a:rPr lang="en-US" sz="2015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Un facilitador es ante todo un par; en otras palabras, alguien que tiene un diagnóstico de salud mental y que ha tenido éxito en su tratamiento/programa de recuperación durante un período de tiempo prolongado.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14"/>
              <a:buChar char="💧"/>
            </a:pPr>
            <a:r>
              <a:rPr lang="en-US" sz="2015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Un facilitador debe llenar una solicitud de selección (página 18A).</a:t>
            </a:r>
            <a:endParaRPr sz="2015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14"/>
              <a:buChar char="💧"/>
            </a:pPr>
            <a:r>
              <a:rPr lang="en-US" sz="2015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Un facilitador debe recibir un aval escrito de su médico y/o terapeuta.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814"/>
              <a:buChar char="💧"/>
            </a:pPr>
            <a:r>
              <a:rPr lang="en-US" sz="2015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Un facilitador debe tener una relación personal con Cristo y una recomendación de su pastor.</a:t>
            </a:r>
            <a:endParaRPr sz="2015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2037" lvl="0" marL="34290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SzPts val="644"/>
              <a:buNone/>
            </a:pPr>
            <a:r>
              <a:t/>
            </a:r>
            <a:endParaRPr sz="715">
              <a:solidFill>
                <a:srgbClr val="595959"/>
              </a:solidFill>
            </a:endParaRPr>
          </a:p>
          <a:p>
            <a:pPr indent="-302037" lvl="0" marL="34290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SzPts val="644"/>
              <a:buNone/>
            </a:pPr>
            <a:r>
              <a:t/>
            </a:r>
            <a:endParaRPr sz="715">
              <a:solidFill>
                <a:srgbClr val="595959"/>
              </a:solidFill>
            </a:endParaRPr>
          </a:p>
          <a:p>
            <a:pPr indent="-302037" lvl="0" marL="34290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SzPts val="644"/>
              <a:buNone/>
            </a:pPr>
            <a:r>
              <a:t/>
            </a:r>
            <a:endParaRPr sz="715">
              <a:solidFill>
                <a:srgbClr val="595959"/>
              </a:solidFill>
            </a:endParaRPr>
          </a:p>
        </p:txBody>
      </p:sp>
      <p:pic>
        <p:nvPicPr>
          <p:cNvPr id="252" name="Google Shape;25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"/>
          <p:cNvSpPr txBox="1"/>
          <p:nvPr>
            <p:ph type="title"/>
          </p:nvPr>
        </p:nvSpPr>
        <p:spPr>
          <a:xfrm>
            <a:off x="457200" y="661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Requisitos del Facilitador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(continuación)</a:t>
            </a:r>
            <a:endParaRPr/>
          </a:p>
        </p:txBody>
      </p:sp>
      <p:sp>
        <p:nvSpPr>
          <p:cNvPr id="258" name="Google Shape;258;p4"/>
          <p:cNvSpPr txBox="1"/>
          <p:nvPr>
            <p:ph idx="1" type="body"/>
          </p:nvPr>
        </p:nvSpPr>
        <p:spPr>
          <a:xfrm>
            <a:off x="254000" y="2079052"/>
            <a:ext cx="8731250" cy="4473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💧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I. Carácter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Tener confianza en su identidad.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Tener un alto grado de madurez personal, incluyendo sentido común, sabiduría y un sentido del humor con tacto.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800"/>
              <a:buChar char="💧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II. Habilidades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Debe tener una capacidad demostrada para dirigir con éxito los grupos y facilitar las discusiones, asegurándose de que las interacciones del grupo sean apropiadas y de que todos tengan la oportunidad de participar.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La función del facilitador no es la de ser "el experto", sino más bien la de alguien que pueda iniciar una discusión sobre un tema y permitir que el grupo participe en una conversación abierta y fluida.  Tenga en cuenta que un facilitador no es un "papel de enseñanza".  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Un buen facilitador hará preguntas perspicaces que den lugar a una discusión grupal.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9" name="Google Shape;25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1033" y="6305266"/>
            <a:ext cx="887387" cy="438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"/>
          <p:cNvSpPr txBox="1"/>
          <p:nvPr>
            <p:ph idx="1" type="body"/>
          </p:nvPr>
        </p:nvSpPr>
        <p:spPr>
          <a:xfrm>
            <a:off x="254000" y="2327516"/>
            <a:ext cx="8731250" cy="4116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32"/>
              <a:buChar char="💧"/>
            </a:pPr>
            <a:r>
              <a:rPr b="1" lang="en-US" sz="2035">
                <a:latin typeface="Calibri"/>
                <a:ea typeface="Calibri"/>
                <a:cs typeface="Calibri"/>
                <a:sym typeface="Calibri"/>
              </a:rPr>
              <a:t>III. Compromiso Espiritual</a:t>
            </a:r>
            <a:endParaRPr b="1" sz="2035">
              <a:latin typeface="Calibri"/>
              <a:ea typeface="Calibri"/>
              <a:cs typeface="Calibri"/>
              <a:sym typeface="Calibri"/>
            </a:endParaRPr>
          </a:p>
          <a:p>
            <a:pPr indent="-336549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81"/>
              <a:buChar char="💧"/>
            </a:pPr>
            <a:r>
              <a:rPr lang="en-US" sz="1757">
                <a:latin typeface="Calibri"/>
                <a:ea typeface="Calibri"/>
                <a:cs typeface="Calibri"/>
                <a:sym typeface="Calibri"/>
              </a:rPr>
              <a:t>Hay que recordar que Fresh Hope no es un pequeño grupo de estudio de la Biblia, de oración o de iglesia, sino que es un grupo de personas que están encontrando la recuperación desde el punto de vista de la gracia.</a:t>
            </a:r>
            <a:endParaRPr/>
          </a:p>
          <a:p>
            <a:pPr indent="-336549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81"/>
              <a:buChar char="💧"/>
            </a:pPr>
            <a:r>
              <a:rPr lang="en-US" sz="1757">
                <a:latin typeface="Calibri"/>
                <a:ea typeface="Calibri"/>
                <a:cs typeface="Calibri"/>
                <a:sym typeface="Calibri"/>
              </a:rPr>
              <a:t>No se permiten discusiones y debates teológicos. </a:t>
            </a:r>
            <a:endParaRPr/>
          </a:p>
          <a:p>
            <a:pPr indent="-336549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81"/>
              <a:buChar char="💧"/>
            </a:pPr>
            <a:r>
              <a:rPr lang="en-US" sz="1757">
                <a:latin typeface="Calibri"/>
                <a:ea typeface="Calibri"/>
                <a:cs typeface="Calibri"/>
                <a:sym typeface="Calibri"/>
              </a:rPr>
              <a:t>El facilitador debe ser capaz de crear un ambiente en el que se respete y no se debata una comprensión más amplia del cristianismo.</a:t>
            </a:r>
            <a:endParaRPr/>
          </a:p>
          <a:p>
            <a:pPr indent="-336549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81"/>
              <a:buChar char="💧"/>
            </a:pPr>
            <a:r>
              <a:rPr lang="en-US" sz="1757">
                <a:latin typeface="Calibri"/>
                <a:ea typeface="Calibri"/>
                <a:cs typeface="Calibri"/>
                <a:sym typeface="Calibri"/>
              </a:rPr>
              <a:t>El facilitador también debe crear un ambiente donde incluso los no creyentes se sientan seguros y cómodos.</a:t>
            </a:r>
            <a:endParaRPr/>
          </a:p>
          <a:p>
            <a:pPr indent="-336549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81"/>
              <a:buChar char="💧"/>
            </a:pPr>
            <a:r>
              <a:rPr lang="en-US" sz="1757">
                <a:latin typeface="Calibri"/>
                <a:ea typeface="Calibri"/>
                <a:cs typeface="Calibri"/>
                <a:sym typeface="Calibri"/>
              </a:rPr>
              <a:t>El facilitador deberá estar atento a aquellos que puedan ver su participación como una forma de evangelizar a todos.</a:t>
            </a:r>
            <a:endParaRPr/>
          </a:p>
          <a:p>
            <a:pPr indent="-336549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81"/>
              <a:buChar char="💧"/>
            </a:pPr>
            <a:r>
              <a:rPr lang="en-US" sz="1757">
                <a:latin typeface="Calibri"/>
                <a:ea typeface="Calibri"/>
                <a:cs typeface="Calibri"/>
                <a:sym typeface="Calibri"/>
              </a:rPr>
              <a:t>No es de ayuda para un grupo si todo es tan súper espiritual que no se sienten seguros siendo honestos sobre dónde están en ese momento.</a:t>
            </a:r>
            <a:endParaRPr sz="185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5" name="Google Shape;26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5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Requisitos del Facilitador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(continuación)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6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Formato de la Reunión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6"/>
          <p:cNvSpPr txBox="1"/>
          <p:nvPr>
            <p:ph idx="1" type="body"/>
          </p:nvPr>
        </p:nvSpPr>
        <p:spPr>
          <a:xfrm>
            <a:off x="222250" y="2651125"/>
            <a:ext cx="879475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90"/>
              <a:buChar char="💧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Recomendamos reunirse semanalmente, (con excepción de los días festivos) a la misma hora y en el mismo lugar en la iglesia u otro edificio público, con sillas arregladas en un gran círculo. 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890"/>
              <a:buChar char="💧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Planee para un espacio de tiempo de 1 ½ - 2 horas.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890"/>
              <a:buChar char="💧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La habitación debería "sentirse" privada.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890"/>
              <a:buChar char="💧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Es bueno tener una pizarra.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SzPts val="1890"/>
              <a:buChar char="💧"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Coloque varias cajas de pañuelos de papel en el centro del círculo.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3" name="Google Shape;27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7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Formato de la Reunión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7"/>
          <p:cNvSpPr txBox="1"/>
          <p:nvPr>
            <p:ph idx="1" type="body"/>
          </p:nvPr>
        </p:nvSpPr>
        <p:spPr>
          <a:xfrm>
            <a:off x="222250" y="2354813"/>
            <a:ext cx="8794750" cy="4250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80"/>
              <a:buChar char="💧"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Formato (páginas 10A-12A):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Bienvenida a todos / artículos de limpieza; Oración de apertura.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Leer los Principios de Recuperación.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Tiempo de Check-in:</a:t>
            </a:r>
            <a:endParaRPr/>
          </a:p>
          <a:p>
            <a:pPr indent="-349250" lvl="2" marL="1035050" rtl="0" algn="l"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Nombre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49250" lvl="2" marL="1035050" rtl="0" algn="l"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Diagnóstico/Ser Querido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49250" lvl="2" marL="1035050" rtl="0" algn="l"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Ánimo: 1-5 (1 es bajo - 5 es muy alto)</a:t>
            </a:r>
            <a:endParaRPr/>
          </a:p>
          <a:p>
            <a:pPr indent="-349250" lvl="2" marL="1035050" rtl="0" algn="l">
              <a:spcBef>
                <a:spcPts val="600"/>
              </a:spcBef>
              <a:spcAft>
                <a:spcPts val="0"/>
              </a:spcAft>
              <a:buSzPts val="1440"/>
              <a:buChar char="💧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Tanque de Esperanza: Vacío a lleno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Tema: Tiempo de discusión en grupo grande/ver tarjetas de temas (puede utilizar el libro Fresh Hope, los principios o los blogs apropiados para los temas).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Oración –en círculo– uniendo las manos, "Sigue viniendo, tu Dios es capaz".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1620"/>
              <a:buChar char="💧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Grupos pequeños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rtl="0" algn="l"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80" name="Google Shape;28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20518" y="6250675"/>
            <a:ext cx="997903" cy="492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8"/>
          <p:cNvSpPr txBox="1"/>
          <p:nvPr>
            <p:ph type="ctrTitle"/>
          </p:nvPr>
        </p:nvSpPr>
        <p:spPr>
          <a:xfrm>
            <a:off x="457200" y="1295400"/>
            <a:ext cx="8228013" cy="1927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Practicar la apertura de la reunión en grupos pequeños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8"/>
          <p:cNvSpPr/>
          <p:nvPr/>
        </p:nvSpPr>
        <p:spPr>
          <a:xfrm>
            <a:off x="8134066" y="5800298"/>
            <a:ext cx="655092" cy="696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287" name="Google Shape;28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9"/>
          <p:cNvSpPr txBox="1"/>
          <p:nvPr>
            <p:ph type="title"/>
          </p:nvPr>
        </p:nvSpPr>
        <p:spPr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Abriendo la reunión...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9"/>
          <p:cNvSpPr txBox="1"/>
          <p:nvPr>
            <p:ph idx="1" type="body"/>
          </p:nvPr>
        </p:nvSpPr>
        <p:spPr>
          <a:xfrm>
            <a:off x="333375" y="2444750"/>
            <a:ext cx="83534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1" marL="685800" rtl="0" algn="l">
              <a:spcBef>
                <a:spcPts val="0"/>
              </a:spcBef>
              <a:spcAft>
                <a:spcPts val="0"/>
              </a:spcAft>
              <a:buSzPts val="2160"/>
              <a:buChar char="💧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Bienvenida / artículos de limpieza; hacer una oración de apertura.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160"/>
              <a:buChar char="💧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Leer los Principios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160"/>
              <a:buChar char="💧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Check-in:</a:t>
            </a:r>
            <a:endParaRPr/>
          </a:p>
          <a:p>
            <a:pPr indent="-349250" lvl="2" marL="1035050" rtl="0" algn="l">
              <a:spcBef>
                <a:spcPts val="600"/>
              </a:spcBef>
              <a:spcAft>
                <a:spcPts val="0"/>
              </a:spcAft>
              <a:buSzPts val="1800"/>
              <a:buChar char="💧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Nombre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49250" lvl="2" marL="1035050" rtl="0" algn="l">
              <a:spcBef>
                <a:spcPts val="600"/>
              </a:spcBef>
              <a:spcAft>
                <a:spcPts val="0"/>
              </a:spcAft>
              <a:buSzPts val="1800"/>
              <a:buChar char="💧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Diagnóstico/Ser Querido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49250" lvl="2" marL="1035050" rtl="0" algn="l">
              <a:spcBef>
                <a:spcPts val="600"/>
              </a:spcBef>
              <a:spcAft>
                <a:spcPts val="0"/>
              </a:spcAft>
              <a:buSzPts val="1800"/>
              <a:buChar char="💧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Ánimo: 1-5 (1 es bajo - 5 es muy alto)</a:t>
            </a:r>
            <a:endParaRPr/>
          </a:p>
          <a:p>
            <a:pPr indent="-349250" lvl="2" marL="1035050" rtl="0" algn="l">
              <a:spcBef>
                <a:spcPts val="600"/>
              </a:spcBef>
              <a:spcAft>
                <a:spcPts val="0"/>
              </a:spcAft>
              <a:buSzPts val="1800"/>
              <a:buChar char="💧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Tanque de Esperanza: Vacío a lleno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4" name="Google Shape;29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0860" y="6023615"/>
            <a:ext cx="145756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enesis">
  <a:themeElements>
    <a:clrScheme name="Genesis">
      <a:dk1>
        <a:srgbClr val="000000"/>
      </a:dk1>
      <a:lt1>
        <a:srgbClr val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Genesis">
  <a:themeElements>
    <a:clrScheme name="Genesis">
      <a:dk1>
        <a:srgbClr val="000000"/>
      </a:dk1>
      <a:lt1>
        <a:srgbClr val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2014-02-24T20:12:27Z</dcterms:created>
  <dc:creator>Bradley Hoefs</dc:creator>
</cp:coreProperties>
</file>