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71" r:id="rId3"/>
    <p:sldId id="258" r:id="rId4"/>
    <p:sldId id="259" r:id="rId5"/>
    <p:sldId id="260" r:id="rId6"/>
    <p:sldId id="261" r:id="rId7"/>
    <p:sldId id="265" r:id="rId8"/>
    <p:sldId id="266" r:id="rId9"/>
    <p:sldId id="272" r:id="rId10"/>
    <p:sldId id="273" r:id="rId11"/>
    <p:sldId id="262" r:id="rId12"/>
    <p:sldId id="263" r:id="rId13"/>
    <p:sldId id="264" r:id="rId14"/>
    <p:sldId id="274" r:id="rId15"/>
    <p:sldId id="275" r:id="rId16"/>
    <p:sldId id="276" r:id="rId17"/>
    <p:sldId id="277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154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smtClean="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D2FAB-5D19-4759-AC3A-31FC0F1ADF90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3A156-D92C-4344-BAB0-3F3089ED010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5083-888E-4053-8492-493A495FC802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FA579-A501-4DBE-A1F5-CB4FBAA1659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7BD6FA-E861-48A6-9BC7-FBF65BD627EE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B341C-17AA-4AE5-ADDC-10A05E0172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F447A7-E966-46CB-8122-21DA154CCFC0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DB04FE9-7728-43F8-A9D2-A36F82D80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12C747-2DC9-4024-8F38-88359E45A6F9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2B52693-E4A6-4A5E-B6B4-4CB3AC0A0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A82943-4EAD-4755-A21D-C88D43625AE9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65B8-ECA8-4A1F-9BB1-741C24041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CCDE2-725C-49AA-ACB1-3F37052A3832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D2F51-7680-4895-8E7F-7EB8E822F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0AB48-EBDA-4FF6-9D1A-2ACE66CAE2FB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955F8-ABC9-4867-902A-D3F19F69B26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smtClean="0">
                <a:solidFill>
                  <a:srgbClr val="80B606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3CDD7009-925F-47F2-9505-05F9998A5365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ABD68DD-BF08-4823-90EF-88C4AE23812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8274D3AB-B247-423A-A830-601A5D768E0E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88A95B50-A5AF-4F2D-86AF-557EF92A4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smtClean="0">
                <a:solidFill>
                  <a:srgbClr val="80B606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fld id="{21E762F9-6D0D-49FA-9C38-95B5F7D4A467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fld id="{52637A81-5895-4141-911F-F09C581DBB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DA95F-FF70-493C-8635-39179C84D177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8344E-301B-4BB5-9880-BA54C481E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3936509-2DA2-40E9-B7C0-226602FFCB89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BD6F704-A266-4FA5-8BFC-0553F51EB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C6E7EB65-526C-417C-B6D6-805DEA53549E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21FB7D2-7156-4299-8180-C58944D78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33B37EE-2A81-4446-9A1E-02A1A700FFBC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489C602-0C6C-483A-93C9-F879008EC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96E4162-DE8F-49C5-97D0-FFEB785567AE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18A28B6-644F-405A-B667-3D1DC681E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8D42484-E61A-42E2-9094-C9DD1401B1A2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502F687-DF54-4257-9E45-7DBC008F0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6D6DA0CA-D956-49F7-8D75-92CA1A18610A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F1B309C-6765-4BF1-AF03-2C3D2560D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C3CF57C1-80A3-4D9A-9DC5-72E0332F87B5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CEC8AC3-3E12-40C3-BC28-62922CF07BE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fld id="{5BA539F2-5BA4-4B3D-86FE-697D610C1EDA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24627C2-19A9-4BDA-B88C-BC21547FF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fld id="{08455F31-197A-47FD-A9B3-F0DDC975EFCE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80F7FBFF-AF01-4199-A92B-4DC1742FB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fld id="{D9904034-B8F4-4D8A-9A48-932A4CCBBE7F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A89E518-18C0-49BB-A356-BDD533C95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400" smtClean="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F7AED7-3F14-47D4-A506-39607BF7D7E0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BEE206-E9DF-4E63-AC49-D7674D088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CC749C7-2C20-4E25-A7B0-A8663A77505F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6DDB8D9-C922-41D2-896D-EDF58B4C4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28B073EA-BE45-48D0-8128-D2770755EA94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3556BF7-F525-4D3F-B570-6B54282CC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5B758638-02CF-412E-B660-1530D61D2591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2DDC1BFD-DA7F-4396-A467-6040251E95F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168B1-800B-4807-A08F-189853F9806C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EBB6E-1272-43E7-8F8D-C39C9129F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8AB66-5970-44AD-B401-4FB0C9E6C1E4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EAA49-2EF7-46D6-B071-0694AB962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0DC3A9D-5BFB-45F9-934D-25F74D906AA9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07EE621-B4D9-412F-B092-8995C20D9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A03AAD2-C36C-4CE7-8C76-D747EEC14B2F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08FC22B-8C3D-4895-9E11-456E6C439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7366328D-46A2-4F8B-9647-B35A897980B0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906CCDC-D26C-4F0D-B7B3-CF4E9BA1A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C48F-9239-4FB6-B6DB-34E2673BD098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E58B7-A65C-4C05-9150-3BE3CEE85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7F7F7F"/>
                </a:solidFill>
              </a:defRPr>
            </a:lvl1pPr>
          </a:lstStyle>
          <a:p>
            <a:fld id="{D84CE791-E06D-435F-A81A-824346F2C134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7F7F7F"/>
                </a:solidFill>
              </a:defRPr>
            </a:lvl1pPr>
          </a:lstStyle>
          <a:p>
            <a:fld id="{AD775ADA-DA76-4F8B-A308-AC6F686784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4" r:id="rId2"/>
    <p:sldLayoutId id="2147483783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4" r:id="rId10"/>
    <p:sldLayoutId id="2147483785" r:id="rId11"/>
    <p:sldLayoutId id="2147483786" r:id="rId12"/>
    <p:sldLayoutId id="2147483787" r:id="rId13"/>
    <p:sldLayoutId id="2147483781" r:id="rId14"/>
    <p:sldLayoutId id="2147483788" r:id="rId15"/>
    <p:sldLayoutId id="2147483789" r:id="rId16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>
              <a:defRPr sz="1100" b="1">
                <a:solidFill>
                  <a:srgbClr val="7F7F7F"/>
                </a:solidFill>
              </a:defRPr>
            </a:lvl1pPr>
          </a:lstStyle>
          <a:p>
            <a:fld id="{3D9AF79E-FD13-4442-8088-2A533CDC76BC}" type="datetimeFigureOut">
              <a:rPr lang="en-US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Calisto M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>
              <a:defRPr sz="1100" b="1">
                <a:solidFill>
                  <a:srgbClr val="7F7F7F"/>
                </a:solidFill>
              </a:defRPr>
            </a:lvl1pPr>
          </a:lstStyle>
          <a:p>
            <a:fld id="{758AD7D1-E7A4-4026-A8FA-7851B2BF9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4"/>
          <p:cNvSpPr txBox="1">
            <a:spLocks noChangeArrowheads="1"/>
          </p:cNvSpPr>
          <p:nvPr/>
        </p:nvSpPr>
        <p:spPr bwMode="auto">
          <a:xfrm>
            <a:off x="571500" y="1312863"/>
            <a:ext cx="7810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Facilitator</a:t>
            </a:r>
            <a:r>
              <a:rPr lang="en-US" alt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3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role, responsibilities and the meeting format</a:t>
            </a:r>
          </a:p>
          <a:p>
            <a:pPr algn="ctr"/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III</a:t>
            </a:r>
          </a:p>
          <a:p>
            <a:pPr algn="ctr"/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Facilitator Training</a:t>
            </a:r>
          </a:p>
        </p:txBody>
      </p:sp>
      <p:pic>
        <p:nvPicPr>
          <p:cNvPr id="3" name="Picture 2" descr="Fresh Hope Small Logo.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3166" y="3867621"/>
            <a:ext cx="2444430" cy="1697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title"/>
          </p:nvPr>
        </p:nvSpPr>
        <p:spPr>
          <a:xfrm>
            <a:off x="457200" y="2236788"/>
            <a:ext cx="6400800" cy="1362075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venir Book" charset="0"/>
              </a:rPr>
              <a:t>Clarification between a Facilitator and a Small Group Leader</a:t>
            </a:r>
          </a:p>
        </p:txBody>
      </p:sp>
      <p:sp>
        <p:nvSpPr>
          <p:cNvPr id="45058" name="Text Placeholder 4"/>
          <p:cNvSpPr>
            <a:spLocks noGrp="1"/>
          </p:cNvSpPr>
          <p:nvPr>
            <p:ph type="body" idx="1"/>
          </p:nvPr>
        </p:nvSpPr>
        <p:spPr>
          <a:xfrm>
            <a:off x="1676400" y="3609975"/>
            <a:ext cx="5181600" cy="150018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venir Book" charset="0"/>
              </a:rPr>
              <a:t>Page 13a</a:t>
            </a:r>
          </a:p>
        </p:txBody>
      </p:sp>
      <p:pic>
        <p:nvPicPr>
          <p:cNvPr id="45059" name="Picture 5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5668963"/>
            <a:ext cx="1392238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2236788"/>
            <a:ext cx="6400800" cy="1362075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Group Discussion Guidelines</a:t>
            </a:r>
            <a:br>
              <a:rPr lang="en-US" smtClean="0">
                <a:latin typeface="Avenir Book" charset="0"/>
              </a:rPr>
            </a:br>
            <a:r>
              <a:rPr lang="en-US" sz="2400" smtClean="0">
                <a:latin typeface="Avenir Book" charset="0"/>
              </a:rPr>
              <a:t>Page 12a</a:t>
            </a:r>
          </a:p>
        </p:txBody>
      </p:sp>
      <p:pic>
        <p:nvPicPr>
          <p:cNvPr id="46082" name="Picture 5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236788"/>
            <a:ext cx="6400800" cy="1362075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 and Small Group Leader Helps</a:t>
            </a:r>
            <a:br>
              <a:rPr lang="en-US" smtClean="0">
                <a:latin typeface="Avenir Book" charset="0"/>
              </a:rPr>
            </a:br>
            <a:r>
              <a:rPr lang="en-US" sz="2400" smtClean="0">
                <a:latin typeface="Avenir Book" charset="0"/>
              </a:rPr>
              <a:t>Pages 14a-17a</a:t>
            </a:r>
          </a:p>
        </p:txBody>
      </p:sp>
      <p:pic>
        <p:nvPicPr>
          <p:cNvPr id="47106" name="Picture 4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venir Book" charset="0"/>
              </a:rPr>
              <a:t>Several things to watch for…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272937"/>
            <a:ext cx="8715375" cy="4032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200" dirty="0" smtClean="0">
                <a:latin typeface="Avenir Book" charset="0"/>
              </a:rPr>
              <a:t>Dominators- </a:t>
            </a:r>
            <a:r>
              <a:rPr lang="en-US" sz="1200" dirty="0" smtClean="0">
                <a:latin typeface="Avenir Book" charset="0"/>
              </a:rPr>
              <a:t>- individuals who dominate </a:t>
            </a:r>
            <a:r>
              <a:rPr lang="en-US" sz="1200" dirty="0" smtClean="0">
                <a:latin typeface="Avenir Book" charset="0"/>
              </a:rPr>
              <a:t>the </a:t>
            </a:r>
            <a:r>
              <a:rPr lang="en-US" sz="1200" dirty="0" smtClean="0">
                <a:latin typeface="Avenir Book" charset="0"/>
              </a:rPr>
              <a:t>discussion.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Trigger issues- certain topics are more likely to trigger people than </a:t>
            </a:r>
            <a:r>
              <a:rPr lang="en-US" sz="1200" dirty="0" smtClean="0">
                <a:latin typeface="Avenir Book" charset="0"/>
              </a:rPr>
              <a:t>others.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See learned helplessness for what it is- address </a:t>
            </a:r>
            <a:r>
              <a:rPr lang="en-US" sz="1200" dirty="0" smtClean="0">
                <a:latin typeface="Avenir Book" charset="0"/>
              </a:rPr>
              <a:t>it.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Using mental health diagnosis as the excuse for bad behavior, </a:t>
            </a:r>
            <a:r>
              <a:rPr lang="en-US" sz="1200" dirty="0" smtClean="0">
                <a:latin typeface="Avenir Book" charset="0"/>
              </a:rPr>
              <a:t>un-dealt-with emotional issues.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Note: consider the differences between un-dealt </a:t>
            </a:r>
            <a:r>
              <a:rPr lang="en-US" sz="1200" dirty="0" smtClean="0">
                <a:latin typeface="Avenir Book" charset="0"/>
              </a:rPr>
              <a:t>-with </a:t>
            </a:r>
            <a:r>
              <a:rPr lang="en-US" sz="1200" dirty="0" smtClean="0">
                <a:latin typeface="Avenir Book" charset="0"/>
              </a:rPr>
              <a:t>emotional issues and </a:t>
            </a:r>
            <a:r>
              <a:rPr lang="en-US" sz="1200" dirty="0" smtClean="0">
                <a:latin typeface="Avenir Book" charset="0"/>
              </a:rPr>
              <a:t> issues caused </a:t>
            </a:r>
            <a:r>
              <a:rPr lang="en-US" sz="1200" dirty="0" smtClean="0">
                <a:latin typeface="Avenir Book" charset="0"/>
              </a:rPr>
              <a:t>by a chemical imbalance of the </a:t>
            </a:r>
            <a:r>
              <a:rPr lang="en-US" sz="1200" dirty="0" smtClean="0">
                <a:latin typeface="Avenir Book" charset="0"/>
              </a:rPr>
              <a:t>brain.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Recognize wallowing- only focusing on mood or </a:t>
            </a:r>
            <a:r>
              <a:rPr lang="en-US" sz="1200" dirty="0" smtClean="0">
                <a:latin typeface="Avenir Book" charset="0"/>
              </a:rPr>
              <a:t>feelings.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Feelings verses mood- and recognizing that mood does not have to be based upon </a:t>
            </a:r>
            <a:r>
              <a:rPr lang="en-US" sz="1200" dirty="0" smtClean="0">
                <a:latin typeface="Avenir Book" charset="0"/>
              </a:rPr>
              <a:t>circumstances.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Understand and recognize shame…and </a:t>
            </a:r>
            <a:r>
              <a:rPr lang="en-US" sz="1200" dirty="0" smtClean="0">
                <a:latin typeface="Avenir Book" charset="0"/>
              </a:rPr>
              <a:t>shame-based living.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Understand and recognize toxic </a:t>
            </a:r>
            <a:r>
              <a:rPr lang="en-US" sz="1200" dirty="0" smtClean="0">
                <a:latin typeface="Avenir Book" charset="0"/>
              </a:rPr>
              <a:t>remorse.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Understand and recognize trauma </a:t>
            </a:r>
            <a:r>
              <a:rPr lang="en-US" sz="1200" dirty="0" smtClean="0">
                <a:latin typeface="Avenir Book" charset="0"/>
              </a:rPr>
              <a:t>issues.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  <a:spcBef>
                <a:spcPts val="1600"/>
              </a:spcBef>
            </a:pPr>
            <a:r>
              <a:rPr lang="en-US" sz="1200" dirty="0" smtClean="0">
                <a:latin typeface="Avenir Book" charset="0"/>
              </a:rPr>
              <a:t>Understand and recognize </a:t>
            </a:r>
            <a:r>
              <a:rPr lang="en-US" sz="1200" dirty="0" smtClean="0">
                <a:latin typeface="Avenir Book" charset="0"/>
              </a:rPr>
              <a:t>performance-driven living.</a:t>
            </a: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Avenir Book" charset="0"/>
            </a:endParaRPr>
          </a:p>
        </p:txBody>
      </p:sp>
      <p:pic>
        <p:nvPicPr>
          <p:cNvPr id="48131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2236788"/>
            <a:ext cx="6400800" cy="1362075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venir Book" charset="0"/>
              </a:rPr>
              <a:t>Role play in small groups…</a:t>
            </a:r>
          </a:p>
        </p:txBody>
      </p:sp>
      <p:pic>
        <p:nvPicPr>
          <p:cNvPr id="49154" name="Picture 4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2236788"/>
            <a:ext cx="6400800" cy="2970212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venir Book" charset="0"/>
              </a:rPr>
              <a:t>A key factor in recovery is trusting the </a:t>
            </a:r>
            <a:r>
              <a:rPr lang="en-US" sz="4000" dirty="0" smtClean="0">
                <a:latin typeface="Avenir Book" charset="0"/>
              </a:rPr>
              <a:t>doctor </a:t>
            </a:r>
            <a:r>
              <a:rPr lang="en-US" sz="4000" dirty="0" smtClean="0">
                <a:latin typeface="Avenir Book" charset="0"/>
              </a:rPr>
              <a:t>and telling the doctor </a:t>
            </a:r>
            <a:r>
              <a:rPr lang="en-US" sz="4000" dirty="0" smtClean="0">
                <a:latin typeface="Avenir Book" charset="0"/>
              </a:rPr>
              <a:t>or </a:t>
            </a:r>
            <a:r>
              <a:rPr lang="en-US" sz="4000" dirty="0" smtClean="0">
                <a:latin typeface="Avenir Book" charset="0"/>
              </a:rPr>
              <a:t>therapist everything.</a:t>
            </a:r>
          </a:p>
        </p:txBody>
      </p:sp>
      <p:pic>
        <p:nvPicPr>
          <p:cNvPr id="50178" name="Picture 4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25450" y="1538288"/>
            <a:ext cx="6861175" cy="2970212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venir Book" charset="0"/>
              </a:rPr>
              <a:t>A circle of accountability is a </a:t>
            </a:r>
            <a:r>
              <a:rPr lang="en-US" sz="4000" dirty="0" smtClean="0">
                <a:latin typeface="Avenir Book" charset="0"/>
              </a:rPr>
              <a:t>“must”, </a:t>
            </a:r>
            <a:r>
              <a:rPr lang="en-US" sz="4000" dirty="0" smtClean="0">
                <a:latin typeface="Avenir Book" charset="0"/>
              </a:rPr>
              <a:t>from my perspective.</a:t>
            </a:r>
          </a:p>
        </p:txBody>
      </p:sp>
      <p:pic>
        <p:nvPicPr>
          <p:cNvPr id="51202" name="Picture 4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5826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 Weekly Duties</a:t>
            </a:r>
            <a:br>
              <a:rPr lang="en-US" smtClean="0">
                <a:latin typeface="Avenir Book" charset="0"/>
              </a:rPr>
            </a:br>
            <a:r>
              <a:rPr lang="en-US" sz="2400" smtClean="0">
                <a:latin typeface="Avenir Book" charset="0"/>
              </a:rPr>
              <a:t>(pages 10a-11a)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2254250"/>
            <a:ext cx="8493125" cy="37830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venir Book" charset="0"/>
              </a:rPr>
              <a:t>Prior to meeting:</a:t>
            </a:r>
          </a:p>
          <a:p>
            <a:pPr lvl="1" eaLnBrk="1" hangingPunct="1"/>
            <a:r>
              <a:rPr lang="en-US" dirty="0" smtClean="0">
                <a:latin typeface="Avenir Book" charset="0"/>
              </a:rPr>
              <a:t>Prepare your topic (see page 3a)</a:t>
            </a:r>
          </a:p>
          <a:p>
            <a:pPr eaLnBrk="1" hangingPunct="1"/>
            <a:r>
              <a:rPr lang="en-US" dirty="0" smtClean="0">
                <a:latin typeface="Avenir Book" charset="0"/>
              </a:rPr>
              <a:t>After the meeting:</a:t>
            </a:r>
          </a:p>
          <a:p>
            <a:pPr lvl="1" eaLnBrk="1" hangingPunct="1"/>
            <a:r>
              <a:rPr lang="en-US" dirty="0" smtClean="0">
                <a:latin typeface="Avenir Book" charset="0"/>
              </a:rPr>
              <a:t>Debrief with your small group leaders.  Follow-up on anything necessary.</a:t>
            </a:r>
          </a:p>
          <a:p>
            <a:pPr lvl="1" eaLnBrk="1" hangingPunct="1"/>
            <a:r>
              <a:rPr lang="en-US" dirty="0" smtClean="0">
                <a:latin typeface="Avenir Book" charset="0"/>
              </a:rPr>
              <a:t>Fax, email or snail mail the Facilitator Meeting Summary sheet to the National Fresh Hope office (see pages 4B-5B</a:t>
            </a:r>
            <a:r>
              <a:rPr lang="en-US" dirty="0" smtClean="0">
                <a:latin typeface="Avenir Book" charset="0"/>
              </a:rPr>
              <a:t>).</a:t>
            </a:r>
            <a:endParaRPr lang="en-US" dirty="0" smtClean="0">
              <a:latin typeface="Avenir Book" charset="0"/>
            </a:endParaRPr>
          </a:p>
          <a:p>
            <a:pPr lvl="1" eaLnBrk="1" hangingPunct="1"/>
            <a:r>
              <a:rPr lang="en-US" dirty="0" smtClean="0">
                <a:latin typeface="Avenir Book" charset="0"/>
              </a:rPr>
              <a:t>Consider potential </a:t>
            </a:r>
            <a:r>
              <a:rPr lang="en-US" dirty="0" smtClean="0">
                <a:latin typeface="Avenir Book" charset="0"/>
              </a:rPr>
              <a:t>leaders.</a:t>
            </a:r>
            <a:endParaRPr lang="en-US" dirty="0" smtClean="0">
              <a:latin typeface="Avenir Book" charset="0"/>
            </a:endParaRPr>
          </a:p>
          <a:p>
            <a:pPr lvl="1" eaLnBrk="1" hangingPunct="1"/>
            <a:r>
              <a:rPr lang="en-US" dirty="0" smtClean="0">
                <a:latin typeface="Avenir Book" charset="0"/>
              </a:rPr>
              <a:t>Secure the confidential information sheets of new members (2B)</a:t>
            </a:r>
          </a:p>
          <a:p>
            <a:pPr lvl="1" eaLnBrk="1" hangingPunct="1"/>
            <a:endParaRPr lang="en-US" dirty="0" smtClean="0">
              <a:latin typeface="Avenir Book" charset="0"/>
            </a:endParaRPr>
          </a:p>
          <a:p>
            <a:pPr lvl="1" eaLnBrk="1" hangingPunct="1"/>
            <a:endParaRPr lang="en-US" dirty="0" smtClean="0">
              <a:latin typeface="Avenir Book" charset="0"/>
            </a:endParaRPr>
          </a:p>
        </p:txBody>
      </p:sp>
      <p:pic>
        <p:nvPicPr>
          <p:cNvPr id="52227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Avenir Book" charset="0"/>
              </a:rPr>
              <a:t>Topics: Leading, Sources, </a:t>
            </a:r>
            <a:br>
              <a:rPr lang="en-US" sz="3600" smtClean="0">
                <a:latin typeface="Avenir Book" charset="0"/>
              </a:rPr>
            </a:br>
            <a:r>
              <a:rPr lang="en-US" sz="3600" smtClean="0">
                <a:latin typeface="Avenir Book" charset="0"/>
              </a:rPr>
              <a:t>Preparation, and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2381250"/>
            <a:ext cx="7542213" cy="36560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Topic cards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Going through each tenet as a topic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Using the Fresh Hope Book within the group setting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Preparing your own topics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Guest speakers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Group members leading a topic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Online blogs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ea typeface="+mn-ea"/>
              <a:cs typeface="Avenir Book"/>
            </a:endParaRPr>
          </a:p>
        </p:txBody>
      </p:sp>
      <p:pic>
        <p:nvPicPr>
          <p:cNvPr id="53251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venir Book" charset="0"/>
              </a:rPr>
              <a:t>Fresh Hope group </a:t>
            </a:r>
            <a:r>
              <a:rPr lang="en-US" dirty="0" smtClean="0">
                <a:latin typeface="Avenir Book" charset="0"/>
              </a:rPr>
              <a:t>meetings </a:t>
            </a:r>
            <a:r>
              <a:rPr lang="en-US" dirty="0" smtClean="0">
                <a:latin typeface="Avenir Book" charset="0"/>
              </a:rPr>
              <a:t>are </a:t>
            </a:r>
            <a:r>
              <a:rPr lang="en-US" dirty="0" smtClean="0">
                <a:latin typeface="Avenir Book" charset="0"/>
              </a:rPr>
              <a:t>facilitator-led, </a:t>
            </a:r>
            <a:r>
              <a:rPr lang="en-US" dirty="0" smtClean="0">
                <a:latin typeface="Avenir Book" charset="0"/>
              </a:rPr>
              <a:t>which is different than just everyone showing up and talking about whatever is on their mind.</a:t>
            </a:r>
          </a:p>
          <a:p>
            <a:pPr eaLnBrk="1" hangingPunct="1"/>
            <a:r>
              <a:rPr lang="en-US" dirty="0" smtClean="0">
                <a:latin typeface="Avenir Book" charset="0"/>
              </a:rPr>
              <a:t>The facilitator oversees the group, helpers/small group leaders, either leads the topic of the meeting or lines up someone to do the </a:t>
            </a:r>
            <a:r>
              <a:rPr lang="en-US" dirty="0" smtClean="0">
                <a:latin typeface="Avenir Book" charset="0"/>
              </a:rPr>
              <a:t>topic, </a:t>
            </a:r>
            <a:r>
              <a:rPr lang="en-US" dirty="0" smtClean="0">
                <a:latin typeface="Avenir Book" charset="0"/>
              </a:rPr>
              <a:t>and over all makes sure that the meeting stays a </a:t>
            </a:r>
            <a:r>
              <a:rPr lang="en-US" altLang="en-US" dirty="0" smtClean="0">
                <a:latin typeface="Avenir Book" charset="0"/>
              </a:rPr>
              <a:t>“</a:t>
            </a:r>
            <a:r>
              <a:rPr lang="en-US" dirty="0" smtClean="0">
                <a:latin typeface="Avenir Book" charset="0"/>
              </a:rPr>
              <a:t>safe environment</a:t>
            </a:r>
            <a:r>
              <a:rPr lang="en-US" altLang="en-US" dirty="0" smtClean="0">
                <a:latin typeface="Avenir Book" charset="0"/>
              </a:rPr>
              <a:t>”</a:t>
            </a:r>
            <a:r>
              <a:rPr lang="en-US" dirty="0" smtClean="0">
                <a:latin typeface="Avenir Book" charset="0"/>
              </a:rPr>
              <a:t>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6867" name="Picture 4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5668963"/>
            <a:ext cx="1392238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6619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 Qualifications</a:t>
            </a:r>
            <a:br>
              <a:rPr lang="en-US" smtClean="0">
                <a:latin typeface="Avenir Book" charset="0"/>
              </a:rPr>
            </a:br>
            <a:r>
              <a:rPr lang="en-US" sz="3200" smtClean="0">
                <a:latin typeface="Avenir Book" charset="0"/>
              </a:rPr>
              <a:t>(pages 6a-7a)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270125"/>
            <a:ext cx="8731250" cy="41163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The preference is to have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minimum of two facilitators per Fresh Hope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group -- with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maximum of four facilitators.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facilitator is first and foremost a peer; in other words, someone who has a mental health diagnosis who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has been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successful in their treatment/recovery program for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an extended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period of time.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ea typeface="+mn-ea"/>
              <a:cs typeface="Avenir Book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facilitator must fill out a screening application. (page 18a-19a)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facilitator must receive a written endorsement from their doctor and/or their therapist.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ea typeface="+mn-ea"/>
                <a:cs typeface="Avenir Book"/>
              </a:rPr>
              <a:t>A facilitator must have a personal relationship with Christ and a recommendation by their pastor.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7891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0" y="5802313"/>
            <a:ext cx="1201738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0" y="5802313"/>
            <a:ext cx="1201738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6619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 Qualifications</a:t>
            </a:r>
            <a:br>
              <a:rPr lang="en-US" smtClean="0">
                <a:latin typeface="Avenir Book" charset="0"/>
              </a:rPr>
            </a:br>
            <a:r>
              <a:rPr lang="en-US" sz="3200" smtClean="0">
                <a:latin typeface="Avenir Book" charset="0"/>
              </a:rPr>
              <a:t>continued…(pages 6a-7a)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270125"/>
            <a:ext cx="8731250" cy="4116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venir Book" charset="0"/>
              </a:rPr>
              <a:t>I. Character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Have confidence in his/her </a:t>
            </a:r>
            <a:r>
              <a:rPr lang="en-US" sz="1900" dirty="0" smtClean="0">
                <a:latin typeface="Avenir Book" charset="0"/>
              </a:rPr>
              <a:t>identity.</a:t>
            </a:r>
            <a:endParaRPr lang="en-US" sz="1900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Have a high degree of personal </a:t>
            </a:r>
            <a:r>
              <a:rPr lang="en-US" sz="1900" dirty="0" smtClean="0">
                <a:latin typeface="Avenir Book" charset="0"/>
              </a:rPr>
              <a:t>maturity, </a:t>
            </a:r>
            <a:r>
              <a:rPr lang="en-US" sz="1900" dirty="0" smtClean="0">
                <a:latin typeface="Avenir Book" charset="0"/>
              </a:rPr>
              <a:t>including common sense, </a:t>
            </a:r>
            <a:r>
              <a:rPr lang="en-US" sz="1900" dirty="0" smtClean="0">
                <a:latin typeface="Avenir Book" charset="0"/>
              </a:rPr>
              <a:t>wisdom, </a:t>
            </a:r>
            <a:r>
              <a:rPr lang="en-US" sz="1900" dirty="0" smtClean="0">
                <a:latin typeface="Avenir Book" charset="0"/>
              </a:rPr>
              <a:t>and a tactful sense of humor.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venir Book" charset="0"/>
              </a:rPr>
              <a:t>II. Skills</a:t>
            </a:r>
            <a:endParaRPr lang="en-US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Must </a:t>
            </a:r>
            <a:r>
              <a:rPr lang="en-US" sz="1900" dirty="0" smtClean="0">
                <a:latin typeface="Avenir Book" charset="0"/>
              </a:rPr>
              <a:t>have proven ability to </a:t>
            </a:r>
            <a:r>
              <a:rPr lang="en-US" sz="1900" dirty="0" smtClean="0">
                <a:latin typeface="Avenir Book" charset="0"/>
              </a:rPr>
              <a:t>successfully </a:t>
            </a:r>
            <a:r>
              <a:rPr lang="en-US" sz="1900" dirty="0" smtClean="0">
                <a:latin typeface="Avenir Book" charset="0"/>
              </a:rPr>
              <a:t>manage groups and facilitate </a:t>
            </a:r>
            <a:r>
              <a:rPr lang="en-US" sz="1900" dirty="0" smtClean="0">
                <a:latin typeface="Avenir Book" charset="0"/>
              </a:rPr>
              <a:t>discussions, </a:t>
            </a:r>
            <a:r>
              <a:rPr lang="en-US" sz="1900" dirty="0" smtClean="0">
                <a:latin typeface="Avenir Book" charset="0"/>
              </a:rPr>
              <a:t>making sure that the </a:t>
            </a:r>
            <a:r>
              <a:rPr lang="en-US" sz="1900" dirty="0" smtClean="0">
                <a:latin typeface="Avenir Book" charset="0"/>
              </a:rPr>
              <a:t>interactions of </a:t>
            </a:r>
            <a:r>
              <a:rPr lang="en-US" sz="1900" dirty="0" smtClean="0">
                <a:latin typeface="Avenir Book" charset="0"/>
              </a:rPr>
              <a:t>the group are </a:t>
            </a:r>
            <a:r>
              <a:rPr lang="en-US" sz="1900" dirty="0" smtClean="0">
                <a:latin typeface="Avenir Book" charset="0"/>
              </a:rPr>
              <a:t>appropriate, </a:t>
            </a:r>
            <a:r>
              <a:rPr lang="en-US" sz="1900" dirty="0" smtClean="0">
                <a:latin typeface="Avenir Book" charset="0"/>
              </a:rPr>
              <a:t>and that everyone has a chance to participate.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The role of the facilitator is not one of being </a:t>
            </a:r>
            <a:r>
              <a:rPr lang="en-US" altLang="en-US" sz="1900" dirty="0" smtClean="0">
                <a:latin typeface="Avenir Book" charset="0"/>
              </a:rPr>
              <a:t>“</a:t>
            </a:r>
            <a:r>
              <a:rPr lang="en-US" sz="1900" dirty="0" smtClean="0">
                <a:latin typeface="Avenir Book" charset="0"/>
              </a:rPr>
              <a:t>the expert</a:t>
            </a:r>
            <a:r>
              <a:rPr lang="en-US" altLang="en-US" sz="1900" dirty="0" smtClean="0">
                <a:latin typeface="Avenir Book" charset="0"/>
              </a:rPr>
              <a:t>”</a:t>
            </a:r>
            <a:r>
              <a:rPr lang="en-US" sz="1900" dirty="0" smtClean="0">
                <a:latin typeface="Avenir Book" charset="0"/>
              </a:rPr>
              <a:t>, rather someone who can begin a discussion of a topic and allow the group to participate in an open flowing </a:t>
            </a:r>
            <a:r>
              <a:rPr lang="en-US" sz="1900" dirty="0" smtClean="0">
                <a:latin typeface="Avenir Book" charset="0"/>
              </a:rPr>
              <a:t>discussion</a:t>
            </a:r>
            <a:r>
              <a:rPr lang="en-US" sz="1900" dirty="0" smtClean="0">
                <a:latin typeface="Avenir Book" charset="0"/>
              </a:rPr>
              <a:t>.  Please note: a </a:t>
            </a:r>
            <a:r>
              <a:rPr lang="en-US" sz="1900" dirty="0" smtClean="0">
                <a:latin typeface="Avenir Book" charset="0"/>
              </a:rPr>
              <a:t>facilitator </a:t>
            </a:r>
            <a:r>
              <a:rPr lang="en-US" sz="1900" dirty="0" smtClean="0">
                <a:latin typeface="Avenir Book" charset="0"/>
              </a:rPr>
              <a:t>is not a </a:t>
            </a:r>
            <a:r>
              <a:rPr lang="en-US" altLang="en-US" sz="1900" dirty="0" smtClean="0">
                <a:latin typeface="Avenir Book" charset="0"/>
              </a:rPr>
              <a:t>“</a:t>
            </a:r>
            <a:r>
              <a:rPr lang="en-US" sz="1900" dirty="0" smtClean="0">
                <a:latin typeface="Avenir Book" charset="0"/>
              </a:rPr>
              <a:t>teaching role</a:t>
            </a:r>
            <a:r>
              <a:rPr lang="en-US" altLang="en-US" sz="1900" dirty="0" smtClean="0">
                <a:latin typeface="Avenir Book" charset="0"/>
              </a:rPr>
              <a:t>”</a:t>
            </a:r>
            <a:r>
              <a:rPr lang="en-US" sz="1900" dirty="0" smtClean="0">
                <a:latin typeface="Avenir Book" charset="0"/>
              </a:rPr>
              <a:t>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A good facilitator will ask insightful questions that bring about group discussion.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6619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Facilitator Qualifications</a:t>
            </a:r>
            <a:br>
              <a:rPr lang="en-US" smtClean="0">
                <a:latin typeface="Avenir Book" charset="0"/>
              </a:rPr>
            </a:br>
            <a:r>
              <a:rPr lang="en-US" sz="3200" smtClean="0">
                <a:latin typeface="Avenir Book" charset="0"/>
              </a:rPr>
              <a:t>continued…(pages 6a-7a)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095500"/>
            <a:ext cx="8731250" cy="4116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Avenir Book" charset="0"/>
              </a:rPr>
              <a:t>III. Spiritual </a:t>
            </a:r>
            <a:r>
              <a:rPr lang="en-US" b="1" dirty="0" smtClean="0">
                <a:latin typeface="Avenir Book" charset="0"/>
              </a:rPr>
              <a:t>Commitment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Remember that </a:t>
            </a:r>
            <a:r>
              <a:rPr lang="en-US" sz="1900" dirty="0" smtClean="0">
                <a:latin typeface="Avenir Book" charset="0"/>
              </a:rPr>
              <a:t>Fresh Hope is not a small group </a:t>
            </a:r>
            <a:r>
              <a:rPr lang="en-US" sz="1900" dirty="0" smtClean="0">
                <a:latin typeface="Avenir Book" charset="0"/>
              </a:rPr>
              <a:t>Bible study, </a:t>
            </a:r>
            <a:r>
              <a:rPr lang="en-US" sz="1900" dirty="0" smtClean="0">
                <a:latin typeface="Avenir Book" charset="0"/>
              </a:rPr>
              <a:t>prayer or church group; but </a:t>
            </a:r>
            <a:r>
              <a:rPr lang="en-US" sz="1900" dirty="0" smtClean="0">
                <a:latin typeface="Avenir Book" charset="0"/>
              </a:rPr>
              <a:t>rather is a </a:t>
            </a:r>
            <a:r>
              <a:rPr lang="en-US" sz="1900" dirty="0" smtClean="0">
                <a:latin typeface="Avenir Book" charset="0"/>
              </a:rPr>
              <a:t>group of people who are finding healing from the point of grace.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Theological discussions and debates are not allowed.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The facilitator must be able to create an </a:t>
            </a:r>
            <a:r>
              <a:rPr lang="en-US" sz="1900" dirty="0" smtClean="0">
                <a:latin typeface="Avenir Book" charset="0"/>
              </a:rPr>
              <a:t>environment where </a:t>
            </a:r>
            <a:r>
              <a:rPr lang="en-US" sz="1900" dirty="0" smtClean="0">
                <a:latin typeface="Avenir Book" charset="0"/>
              </a:rPr>
              <a:t>broader understandings of Christianity must be respected and not debated.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The facilitator must also create an environment where even non-believers feel safe and </a:t>
            </a:r>
            <a:r>
              <a:rPr lang="en-US" sz="1900" dirty="0" smtClean="0">
                <a:latin typeface="Avenir Book" charset="0"/>
              </a:rPr>
              <a:t>comfortable</a:t>
            </a:r>
            <a:r>
              <a:rPr lang="en-US" sz="1900" dirty="0" smtClean="0">
                <a:latin typeface="Avenir Book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The facilitator will need to keep a careful eye out for those who might see their participation as one of evangelizing everyone.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latin typeface="Avenir Book" charset="0"/>
              </a:rPr>
              <a:t>It is not helpful to a group if everything is so super spiritual that they don</a:t>
            </a:r>
            <a:r>
              <a:rPr lang="en-US" altLang="en-US" sz="1900" dirty="0" smtClean="0">
                <a:latin typeface="Avenir Book" charset="0"/>
              </a:rPr>
              <a:t>’</a:t>
            </a:r>
            <a:r>
              <a:rPr lang="en-US" sz="1900" dirty="0" smtClean="0">
                <a:latin typeface="Avenir Book" charset="0"/>
              </a:rPr>
              <a:t>t feel safe being honest about where they are at that time.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venir Book" charset="0"/>
            </a:endParaRPr>
          </a:p>
        </p:txBody>
      </p:sp>
      <p:pic>
        <p:nvPicPr>
          <p:cNvPr id="39939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0" y="5934075"/>
            <a:ext cx="1011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Meeting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2651125"/>
            <a:ext cx="8794750" cy="4064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venir Book" charset="0"/>
              </a:rPr>
              <a:t>We recommend meeting </a:t>
            </a:r>
            <a:r>
              <a:rPr lang="en-US" sz="2000" dirty="0" smtClean="0">
                <a:latin typeface="Avenir Book" charset="0"/>
              </a:rPr>
              <a:t>weekly, (with the exception of holidays) at the same </a:t>
            </a:r>
            <a:r>
              <a:rPr lang="en-US" sz="2000" dirty="0" smtClean="0">
                <a:latin typeface="Avenir Book" charset="0"/>
              </a:rPr>
              <a:t>time and place in the church or other public </a:t>
            </a:r>
            <a:r>
              <a:rPr lang="en-US" sz="2000" dirty="0" smtClean="0">
                <a:latin typeface="Avenir Book" charset="0"/>
              </a:rPr>
              <a:t>building, with chairs arranged in one big circle. </a:t>
            </a:r>
            <a:endParaRPr lang="en-US" sz="2000" dirty="0" smtClean="0">
              <a:latin typeface="Avenir Book" charset="0"/>
            </a:endParaRPr>
          </a:p>
          <a:p>
            <a:pPr eaLnBrk="1" hangingPunct="1"/>
            <a:r>
              <a:rPr lang="en-US" sz="2000" dirty="0" smtClean="0">
                <a:latin typeface="Avenir Book" charset="0"/>
              </a:rPr>
              <a:t>Plan </a:t>
            </a:r>
            <a:r>
              <a:rPr lang="en-US" sz="2000" dirty="0" smtClean="0">
                <a:latin typeface="Avenir Book" charset="0"/>
              </a:rPr>
              <a:t>for a </a:t>
            </a:r>
            <a:r>
              <a:rPr lang="en-US" sz="2000" dirty="0" smtClean="0">
                <a:latin typeface="Avenir Book" charset="0"/>
              </a:rPr>
              <a:t>1 ½ </a:t>
            </a:r>
            <a:r>
              <a:rPr lang="en-US" sz="2000" dirty="0" smtClean="0">
                <a:latin typeface="Avenir Book" charset="0"/>
              </a:rPr>
              <a:t>- 2 hour </a:t>
            </a:r>
            <a:r>
              <a:rPr lang="en-US" sz="2000" dirty="0" smtClean="0">
                <a:latin typeface="Avenir Book" charset="0"/>
              </a:rPr>
              <a:t>time </a:t>
            </a:r>
            <a:r>
              <a:rPr lang="en-US" sz="2000" dirty="0" smtClean="0">
                <a:latin typeface="Avenir Book" charset="0"/>
              </a:rPr>
              <a:t>slot.</a:t>
            </a:r>
            <a:endParaRPr lang="en-US" sz="2000" dirty="0" smtClean="0">
              <a:latin typeface="Avenir Book" charset="0"/>
            </a:endParaRPr>
          </a:p>
          <a:p>
            <a:pPr eaLnBrk="1" hangingPunct="1"/>
            <a:r>
              <a:rPr lang="en-US" sz="2000" dirty="0" smtClean="0">
                <a:latin typeface="Avenir Book" charset="0"/>
              </a:rPr>
              <a:t>The room should </a:t>
            </a:r>
            <a:r>
              <a:rPr lang="en-US" altLang="en-US" sz="2000" dirty="0" smtClean="0">
                <a:latin typeface="Avenir Book" charset="0"/>
              </a:rPr>
              <a:t>“</a:t>
            </a:r>
            <a:r>
              <a:rPr lang="en-US" sz="2000" dirty="0" smtClean="0">
                <a:latin typeface="Avenir Book" charset="0"/>
              </a:rPr>
              <a:t>feel</a:t>
            </a:r>
            <a:r>
              <a:rPr lang="en-US" altLang="en-US" sz="2000" dirty="0" smtClean="0">
                <a:latin typeface="Avenir Book" charset="0"/>
              </a:rPr>
              <a:t>”</a:t>
            </a:r>
            <a:r>
              <a:rPr lang="en-US" sz="2000" dirty="0" smtClean="0">
                <a:latin typeface="Avenir Book" charset="0"/>
              </a:rPr>
              <a:t> private.</a:t>
            </a:r>
          </a:p>
          <a:p>
            <a:pPr eaLnBrk="1" hangingPunct="1"/>
            <a:r>
              <a:rPr lang="en-US" sz="2000" dirty="0" smtClean="0">
                <a:latin typeface="Avenir Book" charset="0"/>
              </a:rPr>
              <a:t>It</a:t>
            </a:r>
            <a:r>
              <a:rPr lang="en-US" altLang="en-US" sz="2000" dirty="0" smtClean="0">
                <a:latin typeface="Avenir Book" charset="0"/>
              </a:rPr>
              <a:t>’</a:t>
            </a:r>
            <a:r>
              <a:rPr lang="en-US" sz="2000" dirty="0" smtClean="0">
                <a:latin typeface="Avenir Book" charset="0"/>
              </a:rPr>
              <a:t>s good to have a white </a:t>
            </a:r>
            <a:r>
              <a:rPr lang="en-US" sz="2000" dirty="0" smtClean="0">
                <a:latin typeface="Avenir Book" charset="0"/>
              </a:rPr>
              <a:t>board.</a:t>
            </a:r>
            <a:endParaRPr lang="en-US" sz="2000" dirty="0" smtClean="0">
              <a:latin typeface="Avenir Book" charset="0"/>
            </a:endParaRPr>
          </a:p>
          <a:p>
            <a:pPr eaLnBrk="1" hangingPunct="1"/>
            <a:r>
              <a:rPr lang="en-US" sz="2000" dirty="0" smtClean="0">
                <a:latin typeface="Avenir Book" charset="0"/>
              </a:rPr>
              <a:t>Place several boxes of tissues in the middle of the </a:t>
            </a:r>
            <a:r>
              <a:rPr lang="en-US" sz="2000" dirty="0" smtClean="0">
                <a:latin typeface="Avenir Book" charset="0"/>
              </a:rPr>
              <a:t>circle.</a:t>
            </a:r>
            <a:endParaRPr lang="en-US" dirty="0" smtClean="0">
              <a:latin typeface="Avenir Book" charset="0"/>
            </a:endParaRPr>
          </a:p>
          <a:p>
            <a:pPr eaLnBrk="1" hangingPunct="1"/>
            <a:endParaRPr lang="en-US" dirty="0" smtClean="0">
              <a:latin typeface="Avenir Book" charset="0"/>
            </a:endParaRPr>
          </a:p>
        </p:txBody>
      </p:sp>
      <p:pic>
        <p:nvPicPr>
          <p:cNvPr id="40963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0" y="5668963"/>
            <a:ext cx="1392238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venir Book" charset="0"/>
              </a:rPr>
              <a:t>Meeting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2095500"/>
            <a:ext cx="8794750" cy="4619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venir Book" charset="0"/>
              </a:rPr>
              <a:t>Format (pages 10a-11a):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Welcome </a:t>
            </a:r>
            <a:r>
              <a:rPr lang="en-US" sz="2200" dirty="0" smtClean="0">
                <a:latin typeface="Avenir Book" charset="0"/>
              </a:rPr>
              <a:t>everyone/housekeeping </a:t>
            </a:r>
            <a:r>
              <a:rPr lang="en-US" sz="2200" dirty="0" smtClean="0">
                <a:latin typeface="Avenir Book" charset="0"/>
              </a:rPr>
              <a:t>items; have an opening </a:t>
            </a:r>
            <a:r>
              <a:rPr lang="en-US" sz="2200" dirty="0" smtClean="0">
                <a:latin typeface="Avenir Book" charset="0"/>
              </a:rPr>
              <a:t>prayer.</a:t>
            </a:r>
            <a:endParaRPr lang="en-US" sz="2200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Read the </a:t>
            </a:r>
            <a:r>
              <a:rPr lang="en-US" sz="2200" dirty="0" smtClean="0">
                <a:latin typeface="Avenir Book" charset="0"/>
              </a:rPr>
              <a:t>tenets.</a:t>
            </a:r>
            <a:endParaRPr lang="en-US" sz="2200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Check-in </a:t>
            </a:r>
            <a:r>
              <a:rPr lang="en-US" sz="2200" dirty="0" smtClean="0">
                <a:latin typeface="Avenir Book" charset="0"/>
              </a:rPr>
              <a:t>time:</a:t>
            </a:r>
            <a:endParaRPr lang="en-US" sz="2200" dirty="0" smtClean="0">
              <a:latin typeface="Avenir Book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Diagnosis/loved one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Mood:  </a:t>
            </a:r>
            <a:r>
              <a:rPr lang="en-US" sz="1900" dirty="0" smtClean="0">
                <a:latin typeface="Avenir Book" charset="0"/>
              </a:rPr>
              <a:t>1-5 (1 is low to 5 is very high)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>
                <a:latin typeface="Avenir Book" charset="0"/>
              </a:rPr>
              <a:t>Hope </a:t>
            </a:r>
            <a:r>
              <a:rPr lang="en-US" sz="1900" dirty="0" smtClean="0">
                <a:latin typeface="Avenir Book" charset="0"/>
              </a:rPr>
              <a:t>tank:  </a:t>
            </a:r>
            <a:r>
              <a:rPr lang="en-US" sz="1900" dirty="0" smtClean="0">
                <a:latin typeface="Avenir Book" charset="0"/>
              </a:rPr>
              <a:t>Empty to 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Topic: large group discussion time/see topic cards </a:t>
            </a:r>
            <a:r>
              <a:rPr lang="en-US" sz="2200" dirty="0" smtClean="0">
                <a:latin typeface="Avenir Book" charset="0"/>
              </a:rPr>
              <a:t>(may use </a:t>
            </a:r>
            <a:r>
              <a:rPr lang="en-US" sz="2200" dirty="0" smtClean="0">
                <a:latin typeface="Avenir Book" charset="0"/>
              </a:rPr>
              <a:t>Fresh Hope </a:t>
            </a:r>
            <a:r>
              <a:rPr lang="en-US" sz="2200" dirty="0" smtClean="0">
                <a:latin typeface="Avenir Book" charset="0"/>
              </a:rPr>
              <a:t>book, tenets, or appropriate blogs </a:t>
            </a:r>
            <a:r>
              <a:rPr lang="en-US" sz="2200" dirty="0" smtClean="0">
                <a:latin typeface="Avenir Book" charset="0"/>
              </a:rPr>
              <a:t>for topics</a:t>
            </a:r>
            <a:r>
              <a:rPr lang="en-US" sz="2200" dirty="0" smtClean="0">
                <a:latin typeface="Avenir Book" charset="0"/>
              </a:rPr>
              <a:t>).</a:t>
            </a:r>
            <a:endParaRPr lang="en-US" sz="2200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Prayer--in </a:t>
            </a:r>
            <a:r>
              <a:rPr lang="en-US" sz="2200" dirty="0" smtClean="0">
                <a:latin typeface="Avenir Book" charset="0"/>
              </a:rPr>
              <a:t>a </a:t>
            </a:r>
            <a:r>
              <a:rPr lang="en-US" sz="2200" dirty="0" smtClean="0">
                <a:latin typeface="Avenir Book" charset="0"/>
              </a:rPr>
              <a:t>circle--joining </a:t>
            </a:r>
            <a:r>
              <a:rPr lang="en-US" sz="2200" dirty="0" smtClean="0">
                <a:latin typeface="Avenir Book" charset="0"/>
              </a:rPr>
              <a:t>hands, </a:t>
            </a:r>
            <a:r>
              <a:rPr lang="en-US" altLang="en-US" sz="2200" dirty="0" smtClean="0">
                <a:latin typeface="Avenir Book" charset="0"/>
              </a:rPr>
              <a:t>“K</a:t>
            </a:r>
            <a:r>
              <a:rPr lang="en-US" sz="2200" dirty="0" smtClean="0">
                <a:latin typeface="Avenir Book" charset="0"/>
              </a:rPr>
              <a:t>eep </a:t>
            </a:r>
            <a:r>
              <a:rPr lang="en-US" sz="2200" dirty="0" smtClean="0">
                <a:latin typeface="Avenir Book" charset="0"/>
              </a:rPr>
              <a:t>coming back, your God is able.</a:t>
            </a:r>
            <a:r>
              <a:rPr lang="en-US" altLang="en-US" sz="2200" dirty="0" smtClean="0">
                <a:latin typeface="Avenir Book" charset="0"/>
              </a:rPr>
              <a:t>”</a:t>
            </a:r>
            <a:endParaRPr lang="en-US" sz="2200" dirty="0" smtClean="0">
              <a:latin typeface="Avenir 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latin typeface="Avenir Book" charset="0"/>
              </a:rPr>
              <a:t>Small groups</a:t>
            </a:r>
          </a:p>
          <a:p>
            <a:pPr lvl="1" eaLnBrk="1" hangingPunct="1">
              <a:lnSpc>
                <a:spcPct val="80000"/>
              </a:lnSpc>
            </a:pPr>
            <a:endParaRPr lang="en-US" sz="1900" dirty="0" smtClean="0">
              <a:latin typeface="Avenir Book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venir Book" charset="0"/>
            </a:endParaRPr>
          </a:p>
        </p:txBody>
      </p:sp>
      <p:pic>
        <p:nvPicPr>
          <p:cNvPr id="41987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venir Book" charset="0"/>
              </a:rPr>
              <a:t>Practice the opening of the </a:t>
            </a:r>
            <a:br>
              <a:rPr lang="en-US" sz="3600" smtClean="0">
                <a:latin typeface="Avenir Book" charset="0"/>
              </a:rPr>
            </a:br>
            <a:r>
              <a:rPr lang="en-US" sz="3600" smtClean="0">
                <a:latin typeface="Avenir Book" charset="0"/>
              </a:rPr>
              <a:t>meeting in small groups</a:t>
            </a:r>
          </a:p>
        </p:txBody>
      </p:sp>
      <p:pic>
        <p:nvPicPr>
          <p:cNvPr id="43010" name="Picture 5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venir Book" charset="0"/>
              </a:rPr>
              <a:t>Opening the meeting…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333375" y="2444750"/>
            <a:ext cx="8353425" cy="4111625"/>
          </a:xfrm>
        </p:spPr>
        <p:txBody>
          <a:bodyPr/>
          <a:lstStyle/>
          <a:p>
            <a:pPr lvl="1" eaLnBrk="1" hangingPunct="1"/>
            <a:r>
              <a:rPr lang="en-US" sz="2400" dirty="0" smtClean="0">
                <a:latin typeface="Avenir Book" charset="0"/>
              </a:rPr>
              <a:t>Welcome </a:t>
            </a:r>
            <a:r>
              <a:rPr lang="en-US" sz="2400" dirty="0" smtClean="0">
                <a:latin typeface="Avenir Book" charset="0"/>
              </a:rPr>
              <a:t>everyone/housekeeping </a:t>
            </a:r>
            <a:r>
              <a:rPr lang="en-US" sz="2400" dirty="0" smtClean="0">
                <a:latin typeface="Avenir Book" charset="0"/>
              </a:rPr>
              <a:t>items; have an opening prayer</a:t>
            </a:r>
          </a:p>
          <a:p>
            <a:pPr lvl="1" eaLnBrk="1" hangingPunct="1"/>
            <a:r>
              <a:rPr lang="en-US" sz="2400" dirty="0" smtClean="0">
                <a:latin typeface="Avenir Book" charset="0"/>
              </a:rPr>
              <a:t>Read the tenets</a:t>
            </a:r>
          </a:p>
          <a:p>
            <a:pPr lvl="1" eaLnBrk="1" hangingPunct="1"/>
            <a:r>
              <a:rPr lang="en-US" sz="2400" dirty="0" smtClean="0">
                <a:latin typeface="Avenir Book" charset="0"/>
              </a:rPr>
              <a:t>Check-in time</a:t>
            </a:r>
          </a:p>
          <a:p>
            <a:pPr lvl="2" eaLnBrk="1" hangingPunct="1"/>
            <a:r>
              <a:rPr lang="en-US" sz="2000" dirty="0" smtClean="0">
                <a:latin typeface="Avenir Book" charset="0"/>
              </a:rPr>
              <a:t>Name</a:t>
            </a:r>
          </a:p>
          <a:p>
            <a:pPr lvl="2" eaLnBrk="1" hangingPunct="1"/>
            <a:r>
              <a:rPr lang="en-US" sz="2000" dirty="0" smtClean="0">
                <a:latin typeface="Avenir Book" charset="0"/>
              </a:rPr>
              <a:t>Diagnosis/loved one</a:t>
            </a:r>
          </a:p>
          <a:p>
            <a:pPr lvl="2" eaLnBrk="1" hangingPunct="1"/>
            <a:r>
              <a:rPr lang="en-US" sz="2000" dirty="0" smtClean="0">
                <a:latin typeface="Avenir Book" charset="0"/>
              </a:rPr>
              <a:t>Mood:  </a:t>
            </a:r>
            <a:r>
              <a:rPr lang="en-US" sz="2000" dirty="0" smtClean="0">
                <a:latin typeface="Avenir Book" charset="0"/>
              </a:rPr>
              <a:t>1-5 (1 is low to 5 is very high)</a:t>
            </a:r>
          </a:p>
          <a:p>
            <a:pPr lvl="2" eaLnBrk="1" hangingPunct="1"/>
            <a:r>
              <a:rPr lang="en-US" sz="2000" dirty="0" smtClean="0">
                <a:latin typeface="Avenir Book" charset="0"/>
              </a:rPr>
              <a:t>Hope </a:t>
            </a:r>
            <a:r>
              <a:rPr lang="en-US" sz="2000" dirty="0" smtClean="0">
                <a:latin typeface="Avenir Book" charset="0"/>
              </a:rPr>
              <a:t>tank:  </a:t>
            </a:r>
            <a:r>
              <a:rPr lang="en-US" sz="2000" dirty="0" smtClean="0">
                <a:latin typeface="Avenir Book" charset="0"/>
              </a:rPr>
              <a:t>Empty to full</a:t>
            </a:r>
          </a:p>
        </p:txBody>
      </p:sp>
      <p:pic>
        <p:nvPicPr>
          <p:cNvPr id="44035" name="Picture 3" descr="Fresh Hope Small Logo. 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0" y="6000750"/>
            <a:ext cx="9159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172</TotalTime>
  <Words>937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Calisto MT</vt:lpstr>
      <vt:lpstr>MS PGothic</vt:lpstr>
      <vt:lpstr>Arial</vt:lpstr>
      <vt:lpstr>Wingdings</vt:lpstr>
      <vt:lpstr>Calibri</vt:lpstr>
      <vt:lpstr>Avenir Book</vt:lpstr>
      <vt:lpstr>Genesis</vt:lpstr>
      <vt:lpstr>1_Genesis</vt:lpstr>
      <vt:lpstr>Slide 1</vt:lpstr>
      <vt:lpstr>Facilitator</vt:lpstr>
      <vt:lpstr>Facilitator Qualifications (pages 6a-7a)</vt:lpstr>
      <vt:lpstr>Facilitator Qualifications continued…(pages 6a-7a)</vt:lpstr>
      <vt:lpstr>Facilitator Qualifications continued…(pages 6a-7a)</vt:lpstr>
      <vt:lpstr>Meeting Format</vt:lpstr>
      <vt:lpstr>Meeting Format</vt:lpstr>
      <vt:lpstr>Practice the opening of the  meeting in small groups</vt:lpstr>
      <vt:lpstr>Opening the meeting…</vt:lpstr>
      <vt:lpstr>Clarification between a Facilitator and a Small Group Leader</vt:lpstr>
      <vt:lpstr>Group Discussion Guidelines Page 12a</vt:lpstr>
      <vt:lpstr>Facilitator and Small Group Leader Helps Pages 14a-17a</vt:lpstr>
      <vt:lpstr>Several things to watch for…</vt:lpstr>
      <vt:lpstr>Role play in small groups…</vt:lpstr>
      <vt:lpstr>A key factor in recovery is trusting the doctor and telling the doctor or therapist everything.</vt:lpstr>
      <vt:lpstr>A circle of accountability is a “must”, from my perspective.</vt:lpstr>
      <vt:lpstr>Facilitator Weekly Duties (pages 10a-11a)</vt:lpstr>
      <vt:lpstr>Topics: Leading, Sources,  Preparation, and Presentation</vt:lpstr>
    </vt:vector>
  </TitlesOfParts>
  <Company>Community of Grace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 Hope Facilitator Training Session III pages</dc:title>
  <dc:creator>Bradley Hoefs</dc:creator>
  <cp:lastModifiedBy>Sheryl Gehrls</cp:lastModifiedBy>
  <cp:revision>19</cp:revision>
  <dcterms:created xsi:type="dcterms:W3CDTF">2014-02-24T20:12:27Z</dcterms:created>
  <dcterms:modified xsi:type="dcterms:W3CDTF">2014-05-27T17:14:56Z</dcterms:modified>
</cp:coreProperties>
</file>